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handoutMasterIdLst>
    <p:handoutMasterId r:id="rId59"/>
  </p:handoutMasterIdLst>
  <p:sldIdLst>
    <p:sldId id="256" r:id="rId2"/>
    <p:sldId id="350" r:id="rId3"/>
    <p:sldId id="268" r:id="rId4"/>
    <p:sldId id="263" r:id="rId5"/>
    <p:sldId id="293" r:id="rId6"/>
    <p:sldId id="294" r:id="rId7"/>
    <p:sldId id="320" r:id="rId8"/>
    <p:sldId id="298" r:id="rId9"/>
    <p:sldId id="327" r:id="rId10"/>
    <p:sldId id="296" r:id="rId11"/>
    <p:sldId id="259" r:id="rId12"/>
    <p:sldId id="258" r:id="rId13"/>
    <p:sldId id="328" r:id="rId14"/>
    <p:sldId id="265" r:id="rId15"/>
    <p:sldId id="269" r:id="rId16"/>
    <p:sldId id="300" r:id="rId17"/>
    <p:sldId id="301" r:id="rId18"/>
    <p:sldId id="330" r:id="rId19"/>
    <p:sldId id="303" r:id="rId20"/>
    <p:sldId id="302" r:id="rId21"/>
    <p:sldId id="340" r:id="rId22"/>
    <p:sldId id="317" r:id="rId23"/>
    <p:sldId id="342" r:id="rId24"/>
    <p:sldId id="339" r:id="rId25"/>
    <p:sldId id="307" r:id="rId26"/>
    <p:sldId id="305" r:id="rId27"/>
    <p:sldId id="287" r:id="rId28"/>
    <p:sldId id="273" r:id="rId29"/>
    <p:sldId id="346" r:id="rId30"/>
    <p:sldId id="288" r:id="rId31"/>
    <p:sldId id="337" r:id="rId32"/>
    <p:sldId id="274" r:id="rId33"/>
    <p:sldId id="289" r:id="rId34"/>
    <p:sldId id="315" r:id="rId35"/>
    <p:sldId id="349" r:id="rId36"/>
    <p:sldId id="275" r:id="rId37"/>
    <p:sldId id="290" r:id="rId38"/>
    <p:sldId id="311" r:id="rId39"/>
    <p:sldId id="352" r:id="rId40"/>
    <p:sldId id="272" r:id="rId41"/>
    <p:sldId id="291" r:id="rId42"/>
    <p:sldId id="335" r:id="rId43"/>
    <p:sldId id="278" r:id="rId44"/>
    <p:sldId id="347" r:id="rId45"/>
    <p:sldId id="323" r:id="rId46"/>
    <p:sldId id="329" r:id="rId47"/>
    <p:sldId id="341" r:id="rId48"/>
    <p:sldId id="343" r:id="rId49"/>
    <p:sldId id="344" r:id="rId50"/>
    <p:sldId id="345" r:id="rId51"/>
    <p:sldId id="353" r:id="rId52"/>
    <p:sldId id="321" r:id="rId53"/>
    <p:sldId id="354" r:id="rId54"/>
    <p:sldId id="304" r:id="rId55"/>
    <p:sldId id="336" r:id="rId56"/>
    <p:sldId id="348" r:id="rId57"/>
  </p:sldIdLst>
  <p:sldSz cx="9144000" cy="6858000" type="screen4x3"/>
  <p:notesSz cx="7099300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080808"/>
    <a:srgbClr val="249040"/>
    <a:srgbClr val="E3E3E3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1" autoAdjust="0"/>
    <p:restoredTop sz="94675" autoAdjust="0"/>
  </p:normalViewPr>
  <p:slideViewPr>
    <p:cSldViewPr showGuides="1">
      <p:cViewPr>
        <p:scale>
          <a:sx n="100" d="100"/>
          <a:sy n="100" d="100"/>
        </p:scale>
        <p:origin x="-1950" y="-3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notesViewPr>
    <p:cSldViewPr showGuides="1">
      <p:cViewPr varScale="1">
        <p:scale>
          <a:sx n="85" d="100"/>
          <a:sy n="85" d="100"/>
        </p:scale>
        <p:origin x="-3834" y="-96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n-GB" dirty="0">
              <a:latin typeface="Arial" panose="020B0604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15B2C45A-E869-45FE-B529-AF49C0F3C669}" type="datetimeFigureOut">
              <a:rPr lang="en-GB" smtClean="0">
                <a:latin typeface="Arial" panose="020B0604020202020204" pitchFamily="34" charset="0"/>
              </a:rPr>
              <a:pPr/>
              <a:t>27/09/2017</a:t>
            </a:fld>
            <a:endParaRPr lang="en-GB" dirty="0">
              <a:latin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n-GB" dirty="0"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A1166760-0E69-430F-A97F-08802152DB5E}" type="slidenum">
              <a:rPr lang="en-GB" smtClean="0">
                <a:latin typeface="Arial" panose="020B0604020202020204" pitchFamily="34" charset="0"/>
              </a:rPr>
              <a:pPr/>
              <a:t>‹#›</a:t>
            </a:fld>
            <a:endParaRPr lang="en-GB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6496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>
                <a:latin typeface="Arial" panose="020B0604020202020204" pitchFamily="34" charset="0"/>
              </a:defRPr>
            </a:lvl1pPr>
          </a:lstStyle>
          <a:p>
            <a:fld id="{F93E6C17-F35F-4654-8DE9-B693AC206066}" type="datetimeFigureOut">
              <a:rPr lang="en-GB" smtClean="0"/>
              <a:pPr/>
              <a:t>27/09/2017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>
                <a:latin typeface="Arial" panose="020B0604020202020204" pitchFamily="34" charset="0"/>
              </a:defRPr>
            </a:lvl1pPr>
          </a:lstStyle>
          <a:p>
            <a:fld id="{49027E0A-1465-4A40-B1D5-9126D49509F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33482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81363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759411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8350"/>
            <a:ext cx="5113338" cy="38369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wrap="square" lIns="99032" tIns="99032" rIns="99032" bIns="99032" anchor="t" anchorCtr="0">
            <a:noAutofit/>
          </a:bodyPr>
          <a:lstStyle/>
          <a:p>
            <a:r>
              <a:rPr lang="en-GB"/>
              <a:t>JOREK has already been introduced by this point I guess?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1.png" descr="EUROFUSION PowerPoint MASTER DECKBLATT.png"/>
          <p:cNvPicPr/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50271"/>
            <a:ext cx="9144000" cy="6419089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95535" y="4005064"/>
            <a:ext cx="8640961" cy="432048"/>
          </a:xfrm>
        </p:spPr>
        <p:txBody>
          <a:bodyPr>
            <a:normAutofit/>
          </a:bodyPr>
          <a:lstStyle>
            <a:lvl1pPr marL="0" indent="0" algn="l">
              <a:buNone/>
              <a:defRPr sz="2200" b="1" u="sng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Matthias Hoelzl,</a:t>
            </a:r>
          </a:p>
        </p:txBody>
      </p:sp>
      <p:sp>
        <p:nvSpPr>
          <p:cNvPr id="5" name="AutoShape 2" descr="https://idw-online.de/pages/de/institutionlogo921"/>
          <p:cNvSpPr>
            <a:spLocks noChangeAspect="1" noChangeArrowheads="1"/>
          </p:cNvSpPr>
          <p:nvPr userDrawn="1"/>
        </p:nvSpPr>
        <p:spPr bwMode="auto">
          <a:xfrm>
            <a:off x="155575" y="-457200"/>
            <a:ext cx="1076325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Rectangle 10"/>
          <p:cNvSpPr/>
          <p:nvPr userDrawn="1"/>
        </p:nvSpPr>
        <p:spPr>
          <a:xfrm>
            <a:off x="5724129" y="5661248"/>
            <a:ext cx="3168352" cy="9361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18230283" y="40252896"/>
            <a:ext cx="9924896" cy="1781641"/>
            <a:chOff x="18230283" y="40396912"/>
            <a:chExt cx="9924896" cy="1781641"/>
          </a:xfrm>
        </p:grpSpPr>
        <p:sp>
          <p:nvSpPr>
            <p:cNvPr id="10" name="Rectangle 9"/>
            <p:cNvSpPr/>
            <p:nvPr userDrawn="1"/>
          </p:nvSpPr>
          <p:spPr bwMode="auto">
            <a:xfrm>
              <a:off x="18230283" y="40400268"/>
              <a:ext cx="2575295" cy="1778285"/>
            </a:xfrm>
            <a:prstGeom prst="rect">
              <a:avLst/>
            </a:prstGeom>
            <a:solidFill>
              <a:srgbClr val="05399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19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3" name="Picture 12" descr="EuropeanFlag-stars.eps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1564" y="40396912"/>
              <a:ext cx="9353615" cy="1781641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 userDrawn="1"/>
        </p:nvGrpSpPr>
        <p:grpSpPr>
          <a:xfrm>
            <a:off x="18382683" y="40405296"/>
            <a:ext cx="9924896" cy="1781641"/>
            <a:chOff x="18230283" y="40396912"/>
            <a:chExt cx="9924896" cy="1781641"/>
          </a:xfrm>
        </p:grpSpPr>
        <p:sp>
          <p:nvSpPr>
            <p:cNvPr id="15" name="Rectangle 14"/>
            <p:cNvSpPr/>
            <p:nvPr userDrawn="1"/>
          </p:nvSpPr>
          <p:spPr bwMode="auto">
            <a:xfrm>
              <a:off x="18230283" y="40400268"/>
              <a:ext cx="2575295" cy="1778285"/>
            </a:xfrm>
            <a:prstGeom prst="rect">
              <a:avLst/>
            </a:prstGeom>
            <a:solidFill>
              <a:srgbClr val="05399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19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6" name="Picture 15" descr="EuropeanFlag-stars.eps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1564" y="40396912"/>
              <a:ext cx="9353615" cy="1781641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 userDrawn="1"/>
        </p:nvGrpSpPr>
        <p:grpSpPr>
          <a:xfrm>
            <a:off x="18535083" y="40557696"/>
            <a:ext cx="9924896" cy="1781641"/>
            <a:chOff x="18230283" y="40396912"/>
            <a:chExt cx="9924896" cy="1781641"/>
          </a:xfrm>
        </p:grpSpPr>
        <p:sp>
          <p:nvSpPr>
            <p:cNvPr id="18" name="Rectangle 17"/>
            <p:cNvSpPr/>
            <p:nvPr userDrawn="1"/>
          </p:nvSpPr>
          <p:spPr bwMode="auto">
            <a:xfrm>
              <a:off x="18230283" y="40400268"/>
              <a:ext cx="2575295" cy="1778285"/>
            </a:xfrm>
            <a:prstGeom prst="rect">
              <a:avLst/>
            </a:prstGeom>
            <a:solidFill>
              <a:srgbClr val="05399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19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9" name="Picture 18" descr="EuropeanFlag-stars.eps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1564" y="40396912"/>
              <a:ext cx="9353615" cy="1781641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 userDrawn="1"/>
        </p:nvGrpSpPr>
        <p:grpSpPr>
          <a:xfrm>
            <a:off x="18687483" y="40710096"/>
            <a:ext cx="9924896" cy="1781641"/>
            <a:chOff x="18230283" y="40396912"/>
            <a:chExt cx="9924896" cy="1781641"/>
          </a:xfrm>
        </p:grpSpPr>
        <p:sp>
          <p:nvSpPr>
            <p:cNvPr id="21" name="Rectangle 20"/>
            <p:cNvSpPr/>
            <p:nvPr userDrawn="1"/>
          </p:nvSpPr>
          <p:spPr bwMode="auto">
            <a:xfrm>
              <a:off x="18230283" y="40400268"/>
              <a:ext cx="2575295" cy="1778285"/>
            </a:xfrm>
            <a:prstGeom prst="rect">
              <a:avLst/>
            </a:prstGeom>
            <a:solidFill>
              <a:srgbClr val="05399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19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22" name="Picture 21" descr="EuropeanFlag-stars.eps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1564" y="40396912"/>
              <a:ext cx="9353615" cy="1781641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5292080" y="5805264"/>
            <a:ext cx="3610184" cy="648072"/>
            <a:chOff x="18230283" y="40396912"/>
            <a:chExt cx="9924896" cy="1781641"/>
          </a:xfrm>
        </p:grpSpPr>
        <p:sp>
          <p:nvSpPr>
            <p:cNvPr id="24" name="Rectangle 23"/>
            <p:cNvSpPr/>
            <p:nvPr/>
          </p:nvSpPr>
          <p:spPr bwMode="auto">
            <a:xfrm>
              <a:off x="18230283" y="40400268"/>
              <a:ext cx="2575295" cy="1778285"/>
            </a:xfrm>
            <a:prstGeom prst="rect">
              <a:avLst/>
            </a:prstGeom>
            <a:solidFill>
              <a:srgbClr val="05399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41719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kern="1200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25" name="Picture 24" descr="EuropeanFlag-stars.ep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1564" y="40396912"/>
              <a:ext cx="9353615" cy="1781641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95536" y="2348880"/>
            <a:ext cx="8496944" cy="1296144"/>
          </a:xfrm>
        </p:spPr>
        <p:txBody>
          <a:bodyPr>
            <a:noAutofit/>
          </a:bodyPr>
          <a:lstStyle>
            <a:lvl1pPr algn="l">
              <a:defRPr sz="3500"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smtClean="0"/>
              <a:t>What non-linear simulations can</a:t>
            </a:r>
            <a:br>
              <a:rPr lang="en-GB" dirty="0" smtClean="0"/>
            </a:br>
            <a:r>
              <a:rPr lang="en-GB" dirty="0" smtClean="0"/>
              <a:t>teach us about ELM physics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50000"/>
                    </a14:imgEffect>
                    <a14:imgEffect>
                      <a14:brightnessContrast bright="10000"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466" y="54107"/>
            <a:ext cx="3982904" cy="4611223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395536" y="4049777"/>
            <a:ext cx="8712968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</a:t>
            </a:r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GTA </a:t>
            </a:r>
            <a:r>
              <a:rPr lang="en-US" sz="1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Huijsmans</a:t>
            </a:r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1800" baseline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 </a:t>
            </a:r>
            <a:r>
              <a:rPr lang="en-US" sz="1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Orain</a:t>
            </a:r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FJ </a:t>
            </a:r>
            <a:r>
              <a:rPr lang="en-US" sz="1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Artola</a:t>
            </a:r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F</a:t>
            </a:r>
            <a:r>
              <a:rPr lang="en-US" sz="1800" baseline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Liu, S </a:t>
            </a:r>
            <a:r>
              <a:rPr lang="en-US" sz="1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Futatani</a:t>
            </a:r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b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 van </a:t>
            </a:r>
            <a:r>
              <a:rPr lang="en-US" sz="1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Vugt</a:t>
            </a:r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1800" baseline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en-US" sz="1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Wolfrum</a:t>
            </a:r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F Mink, E Trier, M Dunne, B </a:t>
            </a:r>
            <a:r>
              <a:rPr lang="en-US" sz="1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Vanovac</a:t>
            </a:r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1800" baseline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en-US" sz="1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Viezzer</a:t>
            </a:r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1800" baseline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1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Lessig</a:t>
            </a:r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b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Becoulet</a:t>
            </a:r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</a:t>
            </a:r>
            <a:r>
              <a:rPr lang="en-US" sz="1800" baseline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Pamela, S </a:t>
            </a:r>
            <a:r>
              <a:rPr lang="en-US" sz="1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Guenter</a:t>
            </a:r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K </a:t>
            </a:r>
            <a:r>
              <a:rPr lang="en-US" sz="1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Lackner</a:t>
            </a:r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 Krebs, R </a:t>
            </a:r>
            <a:r>
              <a:rPr lang="en-US" sz="1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Wenninger</a:t>
            </a:r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1800" baseline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</a:t>
            </a:r>
            <a:r>
              <a:rPr lang="en-US" sz="1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Eich</a:t>
            </a:r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b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 </a:t>
            </a:r>
            <a:r>
              <a:rPr lang="en-US" sz="1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Frassinetti</a:t>
            </a:r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JOREK</a:t>
            </a:r>
            <a:r>
              <a:rPr lang="en-US" sz="1800" baseline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Team, </a:t>
            </a:r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ASDEX Upgrade Team, EUROfusion MST1 Team</a:t>
            </a:r>
          </a:p>
        </p:txBody>
      </p:sp>
    </p:spTree>
    <p:extLst>
      <p:ext uri="{BB962C8B-B14F-4D97-AF65-F5344CB8AC3E}">
        <p14:creationId xmlns:p14="http://schemas.microsoft.com/office/powerpoint/2010/main" val="16942950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E3E3E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  <a:effectLst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7543800" cy="457200"/>
          </a:xfrm>
        </p:spPr>
        <p:txBody>
          <a:bodyPr>
            <a:noAutofit/>
          </a:bodyPr>
          <a:lstStyle>
            <a:lvl1pPr algn="l">
              <a:lnSpc>
                <a:spcPts val="3200"/>
              </a:lnSpc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896544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Arial" panose="020B0604020202020204" pitchFamily="34" charset="0"/>
              <a:buChar char="•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7544" y="6545237"/>
            <a:ext cx="8240228" cy="268139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r>
              <a:rPr lang="en-GB" dirty="0" smtClean="0"/>
              <a:t>Matthias Hoelzl et al | PET Workshop | Marseille | Sep 28</a:t>
            </a:r>
            <a:r>
              <a:rPr lang="en-GB" baseline="30000" dirty="0" smtClean="0"/>
              <a:t>th</a:t>
            </a:r>
            <a:r>
              <a:rPr lang="en-GB" dirty="0" smtClean="0"/>
              <a:t> 2017 |  Slide </a:t>
            </a:r>
            <a:fld id="{6A6D9FA1-99C7-4910-8E32-B85D378B0060}" type="slidenum">
              <a:rPr lang="en-GB" smtClean="0"/>
              <a:pPr algn="r"/>
              <a:t>‹#›</a:t>
            </a:fld>
            <a:endParaRPr lang="en-GB" dirty="0"/>
          </a:p>
        </p:txBody>
      </p:sp>
      <p:pic>
        <p:nvPicPr>
          <p:cNvPr id="4" name="Picture 3" descr="EurofusionDisc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116632"/>
            <a:ext cx="458197" cy="465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975160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246516"/>
            <a:ext cx="8520600" cy="7635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Font typeface="Droid Sans"/>
              <a:defRPr>
                <a:latin typeface="Droid Sans"/>
                <a:ea typeface="Droid Sans"/>
                <a:cs typeface="Droid Sans"/>
                <a:sym typeface="Droid Sans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010024"/>
            <a:ext cx="8520600" cy="50817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Font typeface="Droid Sans"/>
              <a:defRPr>
                <a:latin typeface="Droid Sans"/>
                <a:ea typeface="Droid Sans"/>
                <a:cs typeface="Droid Sans"/>
                <a:sym typeface="Droid Sans"/>
              </a:defRPr>
            </a:lvl1pPr>
            <a:lvl2pPr lvl="1">
              <a:spcBef>
                <a:spcPts val="0"/>
              </a:spcBef>
              <a:buFont typeface="Droid Sans"/>
              <a:defRPr>
                <a:latin typeface="Droid Sans"/>
                <a:ea typeface="Droid Sans"/>
                <a:cs typeface="Droid Sans"/>
                <a:sym typeface="Droid Sans"/>
              </a:defRPr>
            </a:lvl2pPr>
            <a:lvl3pPr lvl="2">
              <a:spcBef>
                <a:spcPts val="0"/>
              </a:spcBef>
              <a:buFont typeface="Droid Sans"/>
              <a:defRPr>
                <a:latin typeface="Droid Sans"/>
                <a:ea typeface="Droid Sans"/>
                <a:cs typeface="Droid Sans"/>
                <a:sym typeface="Droid Sans"/>
              </a:defRPr>
            </a:lvl3pPr>
            <a:lvl4pPr lvl="3">
              <a:spcBef>
                <a:spcPts val="0"/>
              </a:spcBef>
              <a:buFont typeface="Droid Sans"/>
              <a:defRPr>
                <a:latin typeface="Droid Sans"/>
                <a:ea typeface="Droid Sans"/>
                <a:cs typeface="Droid Sans"/>
                <a:sym typeface="Droid Sans"/>
              </a:defRPr>
            </a:lvl4pPr>
            <a:lvl5pPr lvl="4">
              <a:spcBef>
                <a:spcPts val="0"/>
              </a:spcBef>
              <a:buFont typeface="Droid Sans"/>
              <a:defRPr>
                <a:latin typeface="Droid Sans"/>
                <a:ea typeface="Droid Sans"/>
                <a:cs typeface="Droid Sans"/>
                <a:sym typeface="Droid Sans"/>
              </a:defRPr>
            </a:lvl5pPr>
            <a:lvl6pPr lvl="5">
              <a:spcBef>
                <a:spcPts val="0"/>
              </a:spcBef>
              <a:buFont typeface="Droid Sans"/>
              <a:defRPr>
                <a:latin typeface="Droid Sans"/>
                <a:ea typeface="Droid Sans"/>
                <a:cs typeface="Droid Sans"/>
                <a:sym typeface="Droid Sans"/>
              </a:defRPr>
            </a:lvl6pPr>
            <a:lvl7pPr lvl="6">
              <a:spcBef>
                <a:spcPts val="0"/>
              </a:spcBef>
              <a:buFont typeface="Droid Sans"/>
              <a:defRPr>
                <a:latin typeface="Droid Sans"/>
                <a:ea typeface="Droid Sans"/>
                <a:cs typeface="Droid Sans"/>
                <a:sym typeface="Droid Sans"/>
              </a:defRPr>
            </a:lvl7pPr>
            <a:lvl8pPr lvl="7">
              <a:spcBef>
                <a:spcPts val="0"/>
              </a:spcBef>
              <a:buFont typeface="Droid Sans"/>
              <a:defRPr>
                <a:latin typeface="Droid Sans"/>
                <a:ea typeface="Droid Sans"/>
                <a:cs typeface="Droid Sans"/>
                <a:sym typeface="Droid Sans"/>
              </a:defRPr>
            </a:lvl8pPr>
            <a:lvl9pPr lvl="8">
              <a:spcBef>
                <a:spcPts val="0"/>
              </a:spcBef>
              <a:buFont typeface="Droid Sans"/>
              <a:defRPr>
                <a:latin typeface="Droid Sans"/>
                <a:ea typeface="Droid Sans"/>
                <a:cs typeface="Droid Sans"/>
                <a:sym typeface="Droid Sans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73399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AEB1851A-CFBC-47C7-80F8-04FF84B1759D}" type="datetimeFigureOut">
              <a:rPr lang="en-GB" smtClean="0"/>
              <a:pPr/>
              <a:t>27/09/2017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6A6D9FA1-99C7-4910-8E32-B85D378B006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6642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jp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9560" y="2204864"/>
            <a:ext cx="8496944" cy="1872208"/>
          </a:xfrm>
        </p:spPr>
        <p:txBody>
          <a:bodyPr/>
          <a:lstStyle/>
          <a:p>
            <a:r>
              <a:rPr lang="en-US" sz="3200" dirty="0" smtClean="0"/>
              <a:t>What non-linear</a:t>
            </a:r>
            <a:br>
              <a:rPr lang="en-US" sz="3200" dirty="0" smtClean="0"/>
            </a:br>
            <a:r>
              <a:rPr lang="en-US" sz="3200" dirty="0" smtClean="0"/>
              <a:t>simulations can teach</a:t>
            </a:r>
            <a:br>
              <a:rPr lang="en-US" sz="3200" dirty="0" smtClean="0"/>
            </a:br>
            <a:r>
              <a:rPr lang="en-US" sz="3200" dirty="0" smtClean="0"/>
              <a:t>us about ELM physics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5" y="4005064"/>
            <a:ext cx="8640961" cy="432048"/>
          </a:xfrm>
        </p:spPr>
        <p:txBody>
          <a:bodyPr/>
          <a:lstStyle/>
          <a:p>
            <a:r>
              <a:rPr lang="en-US" dirty="0" smtClean="0"/>
              <a:t>Matthias Hoelzl,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6416533"/>
            <a:ext cx="714637" cy="3248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5552137"/>
            <a:ext cx="571267" cy="6131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217" y="5552137"/>
            <a:ext cx="661679" cy="2544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479" y="6457059"/>
            <a:ext cx="1142313" cy="2843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479" y="6021288"/>
            <a:ext cx="864096" cy="28581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217" y="6456971"/>
            <a:ext cx="949711" cy="26105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5546851"/>
            <a:ext cx="556573" cy="48745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479" y="5546851"/>
            <a:ext cx="779791" cy="37135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244056"/>
            <a:ext cx="587440" cy="47396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694494"/>
            <a:ext cx="504056" cy="4474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217" y="5991339"/>
            <a:ext cx="922497" cy="31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402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6000" b="1" dirty="0" smtClean="0">
                <a:solidFill>
                  <a:schemeClr val="accent5">
                    <a:lumMod val="75000"/>
                  </a:schemeClr>
                </a:solidFill>
              </a:rPr>
              <a:t>JOREK:</a:t>
            </a:r>
          </a:p>
          <a:p>
            <a:pPr marL="0" indent="0" algn="ctr">
              <a:buNone/>
            </a:pPr>
            <a:r>
              <a:rPr lang="en-US" sz="4800" dirty="0" smtClean="0">
                <a:solidFill>
                  <a:schemeClr val="accent5">
                    <a:lumMod val="75000"/>
                  </a:schemeClr>
                </a:solidFill>
              </a:rPr>
              <a:t>What </a:t>
            </a:r>
            <a:r>
              <a:rPr lang="en-US" sz="4800" dirty="0">
                <a:solidFill>
                  <a:schemeClr val="accent5">
                    <a:lumMod val="75000"/>
                  </a:schemeClr>
                </a:solidFill>
              </a:rPr>
              <a:t>is the non-linear MHD code </a:t>
            </a:r>
            <a:r>
              <a:rPr lang="en-US" sz="4800" dirty="0" smtClean="0">
                <a:solidFill>
                  <a:schemeClr val="accent5">
                    <a:lumMod val="75000"/>
                  </a:schemeClr>
                </a:solidFill>
              </a:rPr>
              <a:t>JOREK?</a:t>
            </a:r>
          </a:p>
          <a:p>
            <a:pPr marL="0" indent="0" algn="ctr">
              <a:buNone/>
            </a:pPr>
            <a:r>
              <a:rPr lang="en-US" sz="4800" dirty="0" smtClean="0">
                <a:solidFill>
                  <a:schemeClr val="accent5">
                    <a:lumMod val="75000"/>
                  </a:schemeClr>
                </a:solidFill>
              </a:rPr>
              <a:t>Which </a:t>
            </a:r>
            <a:r>
              <a:rPr lang="en-US" sz="4800" dirty="0">
                <a:solidFill>
                  <a:schemeClr val="accent5">
                    <a:lumMod val="75000"/>
                  </a:schemeClr>
                </a:solidFill>
              </a:rPr>
              <a:t>physics questions are investigated?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dirty="0" smtClean="0"/>
              <a:t>Matthias Hoelzl | PET Workshop | Marseille | Sep 28</a:t>
            </a:r>
            <a:r>
              <a:rPr lang="en-GB" baseline="30000" dirty="0" smtClean="0"/>
              <a:t>th</a:t>
            </a:r>
            <a:r>
              <a:rPr lang="en-GB" dirty="0" smtClean="0"/>
              <a:t> 2017 |  Slide </a:t>
            </a:r>
            <a:fld id="{6A6D9FA1-99C7-4910-8E32-B85D378B0060}" type="slidenum">
              <a:rPr lang="en-GB" smtClean="0"/>
              <a:pPr algn="r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4396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JOREK: Physics Models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544616"/>
          </a:xfrm>
        </p:spPr>
        <p:txBody>
          <a:bodyPr>
            <a:normAutofit/>
          </a:bodyPr>
          <a:lstStyle/>
          <a:p>
            <a:r>
              <a:rPr lang="en-US" dirty="0" smtClean="0"/>
              <a:t>Reduced MHD; ideal wall and divertor sheath boundary conditions </a:t>
            </a:r>
            <a:r>
              <a:rPr lang="en-US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[GTA Huysmans and O </a:t>
            </a:r>
            <a:r>
              <a:rPr lang="en-US" sz="1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Czarny</a:t>
            </a:r>
            <a:r>
              <a:rPr lang="en-US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, NF 47, 659 (2007)]</a:t>
            </a:r>
            <a:endParaRPr lang="en-US" sz="1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0" indent="0">
              <a:buNone/>
            </a:pPr>
            <a:endParaRPr lang="en-US" sz="1500" b="1" dirty="0" smtClean="0"/>
          </a:p>
          <a:p>
            <a:r>
              <a:rPr lang="en-US" dirty="0"/>
              <a:t>Free boundary </a:t>
            </a:r>
            <a:r>
              <a:rPr lang="en-US" dirty="0" smtClean="0"/>
              <a:t>extension </a:t>
            </a:r>
            <a:r>
              <a:rPr lang="en-US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[M Hoelzl et al, JPCS 401, 012010 (2012)]</a:t>
            </a:r>
          </a:p>
          <a:p>
            <a:r>
              <a:rPr lang="en-US" dirty="0" smtClean="0"/>
              <a:t>Two-fluid </a:t>
            </a:r>
            <a:r>
              <a:rPr lang="en-US" dirty="0"/>
              <a:t>+</a:t>
            </a:r>
            <a:r>
              <a:rPr lang="en-US" dirty="0" smtClean="0"/>
              <a:t> neoclassical physics</a:t>
            </a:r>
            <a:r>
              <a:rPr lang="en-US" sz="1400" dirty="0" smtClean="0"/>
              <a:t> </a:t>
            </a:r>
            <a:r>
              <a:rPr lang="en-US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[F </a:t>
            </a:r>
            <a:r>
              <a:rPr lang="en-US" sz="1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Orain</a:t>
            </a:r>
            <a:r>
              <a:rPr lang="en-US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et al, </a:t>
            </a:r>
            <a:r>
              <a:rPr lang="en-US" sz="1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PoP</a:t>
            </a:r>
            <a:r>
              <a:rPr lang="en-US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20, 102510 (2013)]</a:t>
            </a:r>
          </a:p>
          <a:p>
            <a:r>
              <a:rPr lang="en-US" dirty="0"/>
              <a:t>Pellet ablation model </a:t>
            </a:r>
            <a:r>
              <a:rPr lang="en-US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[S </a:t>
            </a:r>
            <a:r>
              <a:rPr lang="en-US" sz="1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Futatani</a:t>
            </a:r>
            <a:r>
              <a:rPr lang="en-US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et al, NF 54, 073008 (2014)]</a:t>
            </a:r>
          </a:p>
          <a:p>
            <a:r>
              <a:rPr lang="en-US" dirty="0"/>
              <a:t>Full orbit particle tracer </a:t>
            </a:r>
            <a:r>
              <a:rPr lang="en-US" sz="1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[DC van </a:t>
            </a:r>
            <a:r>
              <a:rPr lang="en-US" sz="1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Vugt</a:t>
            </a:r>
            <a:r>
              <a:rPr lang="en-US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, et </a:t>
            </a:r>
            <a:r>
              <a:rPr lang="en-US" sz="1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al, 44</a:t>
            </a:r>
            <a:r>
              <a:rPr lang="en-US" sz="1400" b="1" baseline="30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th</a:t>
            </a:r>
            <a:r>
              <a:rPr lang="en-US" sz="1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EPS, P2.140 (2017</a:t>
            </a:r>
            <a:r>
              <a:rPr lang="en-US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)]</a:t>
            </a:r>
          </a:p>
          <a:p>
            <a:pPr marL="0" indent="0">
              <a:buNone/>
            </a:pPr>
            <a:endParaRPr lang="en-US" sz="1500" dirty="0" smtClean="0"/>
          </a:p>
          <a:p>
            <a:r>
              <a:rPr lang="en-US" dirty="0" smtClean="0"/>
              <a:t>Full MHD </a:t>
            </a:r>
            <a:r>
              <a:rPr lang="en-US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[JW </a:t>
            </a:r>
            <a:r>
              <a:rPr lang="en-US" sz="1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Haverkort</a:t>
            </a:r>
            <a:r>
              <a:rPr lang="en-US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et al, JCP 316, 281 (2016)]</a:t>
            </a:r>
            <a:endParaRPr lang="en-US" sz="14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en-US" dirty="0" smtClean="0"/>
              <a:t>Guiding center particle tracer </a:t>
            </a:r>
            <a:r>
              <a:rPr lang="en-US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[C </a:t>
            </a:r>
            <a:r>
              <a:rPr lang="en-US" sz="1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Sommariva</a:t>
            </a:r>
            <a:r>
              <a:rPr lang="en-US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et al, NF (submitted)]</a:t>
            </a:r>
          </a:p>
          <a:p>
            <a:r>
              <a:rPr lang="en-US" dirty="0" smtClean="0"/>
              <a:t>Relativistic electron </a:t>
            </a:r>
            <a:r>
              <a:rPr lang="en-US" dirty="0"/>
              <a:t>fluid </a:t>
            </a:r>
            <a:r>
              <a:rPr lang="en-US" dirty="0" smtClean="0"/>
              <a:t>model </a:t>
            </a:r>
            <a:r>
              <a:rPr lang="en-US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[V </a:t>
            </a:r>
            <a:r>
              <a:rPr lang="en-US" sz="1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Bandaru</a:t>
            </a:r>
            <a:r>
              <a:rPr lang="en-US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et al (unpublished)]</a:t>
            </a:r>
          </a:p>
          <a:p>
            <a:r>
              <a:rPr lang="en-US" dirty="0" smtClean="0"/>
              <a:t>Neutrals model </a:t>
            </a:r>
            <a:r>
              <a:rPr lang="en-US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[</a:t>
            </a:r>
            <a:r>
              <a:rPr lang="en-US" sz="1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 Fil et al, </a:t>
            </a:r>
            <a:r>
              <a:rPr lang="en-US" sz="14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PoP</a:t>
            </a:r>
            <a:r>
              <a:rPr lang="en-US" sz="1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22, 062509 (2015</a:t>
            </a:r>
            <a:r>
              <a:rPr lang="en-US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)]</a:t>
            </a:r>
            <a:endParaRPr lang="en-US" sz="1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en-US" dirty="0" smtClean="0"/>
              <a:t>Impurity model </a:t>
            </a:r>
            <a:r>
              <a:rPr lang="en-US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[E </a:t>
            </a:r>
            <a:r>
              <a:rPr lang="en-US" sz="1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Nardon</a:t>
            </a:r>
            <a:r>
              <a:rPr lang="en-US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et al, PPCF 59, 014006 (2016)]</a:t>
            </a:r>
            <a:endParaRPr lang="en-US" sz="1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7544" y="6545237"/>
            <a:ext cx="8240228" cy="268139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r>
              <a:rPr lang="en-GB" dirty="0" smtClean="0"/>
              <a:t>Matthias Hoelzl | PET Workshop | Marseille | Sep 28</a:t>
            </a:r>
            <a:r>
              <a:rPr lang="en-GB" baseline="30000" dirty="0" smtClean="0"/>
              <a:t>th</a:t>
            </a:r>
            <a:r>
              <a:rPr lang="en-GB" dirty="0" smtClean="0"/>
              <a:t> 2017 |  Slide </a:t>
            </a:r>
            <a:fld id="{6A6D9FA1-99C7-4910-8E32-B85D378B0060}" type="slidenum">
              <a:rPr lang="en-GB" smtClean="0"/>
              <a:pPr algn="r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915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JOREK: Numerics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6712"/>
            <a:ext cx="5266928" cy="5688632"/>
          </a:xfrm>
        </p:spPr>
        <p:txBody>
          <a:bodyPr>
            <a:normAutofit/>
          </a:bodyPr>
          <a:lstStyle/>
          <a:p>
            <a:r>
              <a:rPr lang="de-DE" dirty="0" smtClean="0"/>
              <a:t>C</a:t>
            </a:r>
            <a:r>
              <a:rPr lang="de-DE" baseline="30000" dirty="0" smtClean="0"/>
              <a:t>1</a:t>
            </a:r>
            <a:r>
              <a:rPr lang="de-DE" dirty="0" smtClean="0"/>
              <a:t> </a:t>
            </a:r>
            <a:r>
              <a:rPr lang="de-DE" dirty="0" err="1" smtClean="0"/>
              <a:t>continuous</a:t>
            </a:r>
            <a:r>
              <a:rPr lang="de-DE" dirty="0" smtClean="0"/>
              <a:t> 2D </a:t>
            </a:r>
            <a:r>
              <a:rPr lang="de-DE" dirty="0" err="1" smtClean="0"/>
              <a:t>Bezier</a:t>
            </a:r>
            <a:r>
              <a:rPr lang="de-DE" dirty="0" smtClean="0"/>
              <a:t> </a:t>
            </a:r>
            <a:r>
              <a:rPr lang="de-DE" dirty="0" err="1" smtClean="0"/>
              <a:t>elements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sz="1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[O </a:t>
            </a:r>
            <a:r>
              <a:rPr lang="de-DE" sz="12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Czarny</a:t>
            </a:r>
            <a:r>
              <a:rPr lang="de-DE" sz="12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2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and</a:t>
            </a:r>
            <a:r>
              <a:rPr lang="de-DE" sz="12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G Huysmans, JCP 227, 7423 (2008)]</a:t>
            </a:r>
            <a:endParaRPr lang="de-DE" dirty="0" smtClean="0"/>
          </a:p>
          <a:p>
            <a:r>
              <a:rPr lang="de-DE" dirty="0" err="1" smtClean="0"/>
              <a:t>Flux-surface</a:t>
            </a:r>
            <a:r>
              <a:rPr lang="de-DE" dirty="0" smtClean="0"/>
              <a:t> </a:t>
            </a:r>
            <a:r>
              <a:rPr lang="de-DE" dirty="0" err="1" smtClean="0"/>
              <a:t>aligned</a:t>
            </a:r>
            <a:r>
              <a:rPr lang="de-DE" dirty="0" smtClean="0"/>
              <a:t> X-point </a:t>
            </a:r>
            <a:r>
              <a:rPr lang="de-DE" dirty="0" err="1" smtClean="0"/>
              <a:t>grid</a:t>
            </a:r>
            <a:endParaRPr lang="de-DE" b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de-DE" dirty="0" smtClean="0"/>
              <a:t>Toroidal Fourier </a:t>
            </a:r>
            <a:r>
              <a:rPr lang="de-DE" dirty="0" err="1" smtClean="0"/>
              <a:t>series</a:t>
            </a:r>
            <a:endParaRPr lang="de-DE" dirty="0" smtClean="0"/>
          </a:p>
          <a:p>
            <a:r>
              <a:rPr lang="de-DE" dirty="0" err="1"/>
              <a:t>Fully</a:t>
            </a:r>
            <a:r>
              <a:rPr lang="de-DE" dirty="0"/>
              <a:t> </a:t>
            </a:r>
            <a:r>
              <a:rPr lang="de-DE" dirty="0" err="1"/>
              <a:t>implicit</a:t>
            </a:r>
            <a:r>
              <a:rPr lang="de-DE" dirty="0"/>
              <a:t> time </a:t>
            </a:r>
            <a:r>
              <a:rPr lang="de-DE" dirty="0" err="1" smtClean="0"/>
              <a:t>stepping</a:t>
            </a:r>
            <a:endParaRPr lang="de-DE" dirty="0"/>
          </a:p>
          <a:p>
            <a:r>
              <a:rPr lang="de-DE" dirty="0" smtClean="0"/>
              <a:t>GMRES iterative </a:t>
            </a:r>
            <a:r>
              <a:rPr lang="de-DE" dirty="0" err="1" smtClean="0"/>
              <a:t>solver</a:t>
            </a:r>
            <a:endParaRPr lang="de-DE" dirty="0" smtClean="0"/>
          </a:p>
          <a:p>
            <a:r>
              <a:rPr lang="de-DE" dirty="0" err="1" smtClean="0"/>
              <a:t>Few</a:t>
            </a:r>
            <a:r>
              <a:rPr lang="de-DE" dirty="0" smtClean="0"/>
              <a:t> </a:t>
            </a:r>
            <a:r>
              <a:rPr lang="de-DE" dirty="0" err="1" smtClean="0"/>
              <a:t>library</a:t>
            </a:r>
            <a:r>
              <a:rPr lang="de-DE" dirty="0" smtClean="0"/>
              <a:t> </a:t>
            </a:r>
            <a:r>
              <a:rPr lang="de-DE" dirty="0" err="1" smtClean="0"/>
              <a:t>dependencies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sz="1800" dirty="0" smtClean="0"/>
              <a:t>(HDF5, FFTW, Scotch, </a:t>
            </a:r>
            <a:r>
              <a:rPr lang="de-DE" sz="1800" dirty="0" err="1" smtClean="0"/>
              <a:t>PaStiX</a:t>
            </a:r>
            <a:r>
              <a:rPr lang="de-DE" sz="1800" dirty="0" smtClean="0"/>
              <a:t>)</a:t>
            </a:r>
            <a:endParaRPr lang="de-DE" dirty="0" smtClean="0"/>
          </a:p>
          <a:p>
            <a:r>
              <a:rPr lang="de-DE" dirty="0" smtClean="0"/>
              <a:t>MPI/OpenMP </a:t>
            </a:r>
            <a:r>
              <a:rPr lang="de-DE" dirty="0" err="1" smtClean="0"/>
              <a:t>parallelization</a:t>
            </a:r>
            <a:endParaRPr lang="de-DE" dirty="0" smtClean="0"/>
          </a:p>
          <a:p>
            <a:endParaRPr lang="de-DE" dirty="0" smtClean="0"/>
          </a:p>
          <a:p>
            <a:r>
              <a:rPr lang="de-DE" dirty="0" err="1" smtClean="0"/>
              <a:t>Git</a:t>
            </a:r>
            <a:r>
              <a:rPr lang="de-DE" dirty="0" smtClean="0"/>
              <a:t> </a:t>
            </a:r>
            <a:r>
              <a:rPr lang="de-DE" dirty="0" err="1" smtClean="0"/>
              <a:t>repository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automatic</a:t>
            </a:r>
            <a:r>
              <a:rPr lang="de-DE" dirty="0" smtClean="0"/>
              <a:t> </a:t>
            </a:r>
            <a:r>
              <a:rPr lang="de-DE" dirty="0" err="1" smtClean="0"/>
              <a:t>tests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code</a:t>
            </a:r>
            <a:r>
              <a:rPr lang="de-DE" dirty="0" smtClean="0"/>
              <a:t> </a:t>
            </a:r>
            <a:r>
              <a:rPr lang="de-DE" dirty="0" err="1" smtClean="0"/>
              <a:t>reviewing</a:t>
            </a:r>
            <a:endParaRPr lang="de-DE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7544" y="6545237"/>
            <a:ext cx="8240228" cy="268139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r>
              <a:rPr lang="en-GB" dirty="0" smtClean="0"/>
              <a:t>Matthias Hoelzl | PET Workshop | Marseille | Sep 28</a:t>
            </a:r>
            <a:r>
              <a:rPr lang="en-GB" baseline="30000" dirty="0" smtClean="0"/>
              <a:t>th</a:t>
            </a:r>
            <a:r>
              <a:rPr lang="en-GB" dirty="0" smtClean="0"/>
              <a:t> 2017 |  Slide </a:t>
            </a:r>
            <a:fld id="{6A6D9FA1-99C7-4910-8E32-B85D378B0060}" type="slidenum">
              <a:rPr lang="en-GB" smtClean="0"/>
              <a:pPr algn="r"/>
              <a:t>12</a:t>
            </a:fld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515845"/>
            <a:ext cx="3096344" cy="6050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183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JOREK: Projects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764704"/>
            <a:ext cx="4536504" cy="597666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de-DE" dirty="0" err="1" smtClean="0"/>
              <a:t>EUROfusion</a:t>
            </a:r>
            <a:r>
              <a:rPr lang="de-DE" dirty="0" smtClean="0"/>
              <a:t> </a:t>
            </a:r>
            <a:r>
              <a:rPr lang="de-DE" dirty="0" err="1" smtClean="0"/>
              <a:t>Enabling</a:t>
            </a:r>
            <a:r>
              <a:rPr lang="de-DE" dirty="0" smtClean="0"/>
              <a:t> Research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de-DE" dirty="0" smtClean="0"/>
          </a:p>
          <a:p>
            <a:pPr lvl="1">
              <a:buFont typeface="Wingdings" panose="05000000000000000000" pitchFamily="2" charset="2"/>
              <a:buChar char="Ø"/>
            </a:pPr>
            <a:r>
              <a:rPr lang="de-DE" dirty="0" smtClean="0"/>
              <a:t>„Global non-linear MHD </a:t>
            </a:r>
            <a:r>
              <a:rPr lang="de-DE" dirty="0" err="1" smtClean="0"/>
              <a:t>modelling</a:t>
            </a:r>
            <a:r>
              <a:rPr lang="de-DE" dirty="0" smtClean="0"/>
              <a:t> in toroidal </a:t>
            </a:r>
            <a:r>
              <a:rPr lang="de-DE" dirty="0" err="1" smtClean="0"/>
              <a:t>geometry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disruptions</a:t>
            </a:r>
            <a:r>
              <a:rPr lang="de-DE" dirty="0" smtClean="0"/>
              <a:t>, </a:t>
            </a:r>
            <a:r>
              <a:rPr lang="de-DE" dirty="0" err="1" smtClean="0"/>
              <a:t>edge</a:t>
            </a:r>
            <a:r>
              <a:rPr lang="de-DE" dirty="0" smtClean="0"/>
              <a:t> </a:t>
            </a:r>
            <a:r>
              <a:rPr lang="de-DE" dirty="0" err="1" smtClean="0"/>
              <a:t>localized</a:t>
            </a:r>
            <a:r>
              <a:rPr lang="de-DE" dirty="0" smtClean="0"/>
              <a:t> </a:t>
            </a:r>
            <a:r>
              <a:rPr lang="de-DE" dirty="0" err="1" smtClean="0"/>
              <a:t>modes</a:t>
            </a:r>
            <a:r>
              <a:rPr lang="de-DE" dirty="0" smtClean="0"/>
              <a:t>,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techniques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their</a:t>
            </a:r>
            <a:r>
              <a:rPr lang="de-DE" dirty="0" smtClean="0"/>
              <a:t> </a:t>
            </a:r>
            <a:r>
              <a:rPr lang="de-DE" dirty="0" err="1" smtClean="0"/>
              <a:t>mitigation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suppression</a:t>
            </a:r>
            <a:r>
              <a:rPr lang="de-DE" dirty="0" smtClean="0"/>
              <a:t>“</a:t>
            </a:r>
            <a:br>
              <a:rPr lang="de-DE" dirty="0" smtClean="0"/>
            </a:br>
            <a:r>
              <a:rPr lang="de-DE" dirty="0" smtClean="0"/>
              <a:t>(PI M. Hoelzl)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de-DE" dirty="0" smtClean="0"/>
          </a:p>
          <a:p>
            <a:pPr lvl="1">
              <a:buFont typeface="Wingdings" panose="05000000000000000000" pitchFamily="2" charset="2"/>
              <a:buChar char="Ø"/>
            </a:pPr>
            <a:r>
              <a:rPr lang="de-DE" dirty="0" smtClean="0"/>
              <a:t>„</a:t>
            </a:r>
            <a:r>
              <a:rPr lang="en-US" dirty="0" smtClean="0"/>
              <a:t>Understanding </a:t>
            </a:r>
            <a:r>
              <a:rPr lang="en-US" dirty="0"/>
              <a:t>the role of reconnection in filament separation and its impact on plasma exhaust in </a:t>
            </a:r>
            <a:r>
              <a:rPr lang="en-US" dirty="0" smtClean="0"/>
              <a:t>tokamaks</a:t>
            </a:r>
            <a:r>
              <a:rPr lang="de-DE" dirty="0" smtClean="0"/>
              <a:t>“</a:t>
            </a:r>
            <a:br>
              <a:rPr lang="de-DE" dirty="0" smtClean="0"/>
            </a:br>
            <a:r>
              <a:rPr lang="de-DE" dirty="0" smtClean="0"/>
              <a:t>(PI S. Pamela)</a:t>
            </a:r>
          </a:p>
          <a:p>
            <a:endParaRPr lang="de-DE" dirty="0" smtClean="0"/>
          </a:p>
          <a:p>
            <a:pPr marL="0" indent="0">
              <a:buNone/>
            </a:pPr>
            <a:r>
              <a:rPr lang="de-DE" dirty="0" smtClean="0"/>
              <a:t>Other </a:t>
            </a:r>
            <a:r>
              <a:rPr lang="de-DE" dirty="0" err="1" smtClean="0"/>
              <a:t>EUROfusion</a:t>
            </a:r>
            <a:r>
              <a:rPr lang="de-DE" dirty="0" smtClean="0"/>
              <a:t> </a:t>
            </a:r>
            <a:r>
              <a:rPr lang="de-DE" dirty="0" err="1" smtClean="0"/>
              <a:t>work</a:t>
            </a:r>
            <a:r>
              <a:rPr lang="de-DE" dirty="0" smtClean="0"/>
              <a:t> </a:t>
            </a:r>
            <a:r>
              <a:rPr lang="de-DE" dirty="0" err="1" smtClean="0"/>
              <a:t>packages</a:t>
            </a:r>
            <a:r>
              <a:rPr lang="de-DE" dirty="0" smtClean="0"/>
              <a:t>, ITER </a:t>
            </a:r>
            <a:r>
              <a:rPr lang="de-DE" dirty="0" err="1" smtClean="0"/>
              <a:t>projects</a:t>
            </a:r>
            <a:r>
              <a:rPr lang="de-DE" dirty="0" smtClean="0"/>
              <a:t>, HPC </a:t>
            </a:r>
            <a:r>
              <a:rPr lang="de-DE" dirty="0" err="1" smtClean="0"/>
              <a:t>projects</a:t>
            </a:r>
            <a:r>
              <a:rPr lang="de-DE" dirty="0" smtClean="0"/>
              <a:t>, …</a:t>
            </a:r>
          </a:p>
          <a:p>
            <a:endParaRPr lang="de-DE" dirty="0" smtClean="0"/>
          </a:p>
          <a:p>
            <a:pPr marL="0" indent="0">
              <a:buNone/>
            </a:pPr>
            <a:r>
              <a:rPr lang="de-DE" sz="1900" dirty="0" smtClean="0"/>
              <a:t>Website </a:t>
            </a:r>
            <a:r>
              <a:rPr lang="de-DE" sz="1900" dirty="0"/>
              <a:t>https://</a:t>
            </a:r>
            <a:r>
              <a:rPr lang="de-DE" sz="1900" dirty="0" smtClean="0"/>
              <a:t>www.jorek.eu</a:t>
            </a:r>
            <a:endParaRPr lang="de-DE" sz="19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7544" y="6545237"/>
            <a:ext cx="8240228" cy="268139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r>
              <a:rPr lang="en-GB" dirty="0" smtClean="0"/>
              <a:t>Matthias Hoelzl | PET Workshop | Marseille | Sep 28</a:t>
            </a:r>
            <a:r>
              <a:rPr lang="en-GB" baseline="30000" dirty="0" smtClean="0"/>
              <a:t>th</a:t>
            </a:r>
            <a:r>
              <a:rPr lang="en-GB" dirty="0" smtClean="0"/>
              <a:t> 2017 |  Slide </a:t>
            </a:r>
            <a:fld id="{6A6D9FA1-99C7-4910-8E32-B85D378B0060}" type="slidenum">
              <a:rPr lang="en-GB" smtClean="0"/>
              <a:pPr algn="r"/>
              <a:t>13</a:t>
            </a:fld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764704"/>
            <a:ext cx="4243750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591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JOREK: Applications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764705"/>
            <a:ext cx="7704856" cy="572754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b="1" dirty="0" smtClean="0"/>
              <a:t>Disruption physics</a:t>
            </a:r>
          </a:p>
          <a:p>
            <a:pPr lvl="1"/>
            <a:r>
              <a:rPr lang="en-US" b="1" dirty="0" smtClean="0"/>
              <a:t>Tearing modes, Control via ECCD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3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[D </a:t>
            </a:r>
            <a:r>
              <a:rPr lang="en-US" sz="13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Meshcheriakov</a:t>
            </a:r>
            <a:r>
              <a:rPr lang="en-US" sz="13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et al (in preparation)]   [J Pratt et al, </a:t>
            </a:r>
            <a:r>
              <a:rPr lang="en-US" sz="13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PoP</a:t>
            </a:r>
            <a:r>
              <a:rPr lang="en-US" sz="13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(submitted)]</a:t>
            </a:r>
            <a:endParaRPr lang="en-US" sz="13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lvl="1"/>
            <a:endParaRPr lang="en-US" sz="1200" b="1" dirty="0" smtClean="0"/>
          </a:p>
          <a:p>
            <a:pPr lvl="1"/>
            <a:r>
              <a:rPr lang="en-US" b="1" dirty="0" smtClean="0"/>
              <a:t>Thermal and current quench, </a:t>
            </a:r>
            <a:r>
              <a:rPr lang="en-US" b="1" dirty="0"/>
              <a:t>m</a:t>
            </a:r>
            <a:r>
              <a:rPr lang="en-US" b="1" dirty="0" smtClean="0"/>
              <a:t>assive gas injection, shattered pellet injection</a:t>
            </a:r>
            <a:br>
              <a:rPr lang="en-US" b="1" dirty="0" smtClean="0"/>
            </a:br>
            <a:r>
              <a:rPr lang="en-US" sz="13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[E </a:t>
            </a:r>
            <a:r>
              <a:rPr lang="en-US" sz="13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Nardon</a:t>
            </a:r>
            <a:r>
              <a:rPr lang="en-US" sz="13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et al, PPCF 59, 014006 (2016)]   [D Hu et al, 44</a:t>
            </a:r>
            <a:r>
              <a:rPr lang="en-US" sz="1300" b="1" baseline="30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th</a:t>
            </a:r>
            <a:r>
              <a:rPr lang="en-US" sz="13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EPS, P2.142 (2017)]</a:t>
            </a:r>
            <a:endParaRPr lang="en-US" b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lvl="1"/>
            <a:endParaRPr lang="en-US" sz="1200" b="1" dirty="0" smtClean="0"/>
          </a:p>
          <a:p>
            <a:pPr lvl="1"/>
            <a:r>
              <a:rPr lang="en-US" b="1" dirty="0" smtClean="0"/>
              <a:t>Vertical displacement events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3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[M Hoelzl et al, JPCS 561, 012011 (2014)]   [FJ </a:t>
            </a:r>
            <a:r>
              <a:rPr lang="en-US" sz="13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Artola</a:t>
            </a:r>
            <a:r>
              <a:rPr lang="en-US" sz="13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3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et al (in preparation)]</a:t>
            </a:r>
            <a:endParaRPr lang="en-US" b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lvl="1"/>
            <a:endParaRPr lang="en-US" sz="1200" b="1" dirty="0" smtClean="0"/>
          </a:p>
          <a:p>
            <a:pPr lvl="1"/>
            <a:r>
              <a:rPr lang="en-US" b="1" dirty="0" smtClean="0"/>
              <a:t>Runaway electrons</a:t>
            </a:r>
            <a:r>
              <a:rPr lang="en-US" dirty="0"/>
              <a:t/>
            </a:r>
            <a:br>
              <a:rPr lang="en-US" dirty="0"/>
            </a:br>
            <a:r>
              <a:rPr lang="en-US" sz="13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[C </a:t>
            </a:r>
            <a:r>
              <a:rPr lang="en-US" sz="13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Sommariva</a:t>
            </a:r>
            <a:r>
              <a:rPr lang="en-US" sz="13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et al, NF (submitted)]   [V </a:t>
            </a:r>
            <a:r>
              <a:rPr lang="en-US" sz="13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Bandaru</a:t>
            </a:r>
            <a:r>
              <a:rPr lang="en-US" sz="13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, M. Hoelzl et al (unpublished)]</a:t>
            </a:r>
            <a:endParaRPr lang="en-US" b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en-US" b="1" dirty="0" smtClean="0"/>
          </a:p>
          <a:p>
            <a:pPr marL="342900" lvl="1" indent="-342900">
              <a:buFont typeface="Wingdings" panose="05000000000000000000" pitchFamily="2" charset="2"/>
              <a:buChar char="Ø"/>
            </a:pPr>
            <a:r>
              <a:rPr lang="en-US" b="1" dirty="0" smtClean="0"/>
              <a:t>ELMs </a:t>
            </a:r>
            <a:r>
              <a:rPr lang="en-US" b="1" dirty="0"/>
              <a:t>and their control – this </a:t>
            </a:r>
            <a:r>
              <a:rPr lang="en-US" b="1" dirty="0" smtClean="0"/>
              <a:t>talk</a:t>
            </a:r>
            <a:br>
              <a:rPr lang="en-US" b="1" dirty="0" smtClean="0"/>
            </a:br>
            <a:r>
              <a:rPr lang="en-US" sz="1400" dirty="0" smtClean="0"/>
              <a:t>(not able to show all activities of course)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US" sz="13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FJ </a:t>
            </a:r>
            <a:r>
              <a:rPr lang="en-US" sz="13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Artola</a:t>
            </a:r>
            <a:r>
              <a:rPr lang="en-US" sz="13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, M </a:t>
            </a:r>
            <a:r>
              <a:rPr lang="en-US" sz="13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Becoulet</a:t>
            </a:r>
            <a:r>
              <a:rPr lang="en-US" sz="13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, </a:t>
            </a:r>
            <a:r>
              <a:rPr lang="en-US" sz="13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 </a:t>
            </a:r>
            <a:r>
              <a:rPr lang="en-US" sz="13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Futatani</a:t>
            </a:r>
            <a:r>
              <a:rPr lang="en-US" sz="13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, </a:t>
            </a:r>
            <a:r>
              <a:rPr lang="en-US" sz="13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 </a:t>
            </a:r>
            <a:r>
              <a:rPr lang="en-US" sz="13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Hoelzl, </a:t>
            </a:r>
            <a:r>
              <a:rPr lang="en-US" sz="13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GTA </a:t>
            </a:r>
            <a:r>
              <a:rPr lang="en-US" sz="13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Huijsmans</a:t>
            </a:r>
            <a:r>
              <a:rPr lang="en-US" sz="13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,</a:t>
            </a:r>
            <a:br>
              <a:rPr lang="en-US" sz="13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US" sz="13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 </a:t>
            </a:r>
            <a:r>
              <a:rPr lang="en-US" sz="13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Lessig</a:t>
            </a:r>
            <a:r>
              <a:rPr lang="en-US" sz="13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F </a:t>
            </a:r>
            <a:r>
              <a:rPr lang="en-US" sz="13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Liu, F </a:t>
            </a:r>
            <a:r>
              <a:rPr lang="en-US" sz="13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Orain</a:t>
            </a:r>
            <a:r>
              <a:rPr lang="en-US" sz="13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,</a:t>
            </a:r>
            <a:r>
              <a:rPr lang="en-US" sz="13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S </a:t>
            </a:r>
            <a:r>
              <a:rPr lang="en-US" sz="13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Pamela, D van </a:t>
            </a:r>
            <a:r>
              <a:rPr lang="en-US" sz="13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Vugt</a:t>
            </a:r>
            <a:r>
              <a:rPr lang="en-US" sz="13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, …</a:t>
            </a:r>
            <a:endParaRPr lang="en-US" sz="13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7544" y="6545237"/>
            <a:ext cx="8240228" cy="268139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r>
              <a:rPr lang="en-GB" dirty="0" smtClean="0"/>
              <a:t>Matthias Hoelzl | PET Workshop | Marseille | Sep 28</a:t>
            </a:r>
            <a:r>
              <a:rPr lang="en-GB" baseline="30000" dirty="0" smtClean="0"/>
              <a:t>th</a:t>
            </a:r>
            <a:r>
              <a:rPr lang="en-GB" dirty="0" smtClean="0"/>
              <a:t> 2017 |  Slide </a:t>
            </a:r>
            <a:fld id="{6A6D9FA1-99C7-4910-8E32-B85D378B0060}" type="slidenum">
              <a:rPr lang="en-GB" smtClean="0"/>
              <a:pPr algn="r"/>
              <a:t>14</a:t>
            </a:fld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3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764704"/>
            <a:ext cx="1060514" cy="48965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24328" y="5661248"/>
            <a:ext cx="16561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[E </a:t>
            </a:r>
            <a:r>
              <a:rPr lang="en-US" sz="12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Nardon</a:t>
            </a:r>
            <a:r>
              <a:rPr lang="en-US" sz="1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, A Fil, M Hoelzl, GTA </a:t>
            </a:r>
            <a:r>
              <a:rPr lang="en-US" sz="12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Huijsmans</a:t>
            </a:r>
            <a:r>
              <a:rPr lang="en-US" sz="1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, JET Contributors, PPCF 59, 014006 (2017)]</a:t>
            </a:r>
            <a:endParaRPr lang="en-US" sz="12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891743" y="5625243"/>
            <a:ext cx="1152128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381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2800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6000" b="1" dirty="0" smtClean="0">
                <a:solidFill>
                  <a:schemeClr val="accent5">
                    <a:lumMod val="75000"/>
                  </a:schemeClr>
                </a:solidFill>
              </a:rPr>
              <a:t>Type-I ELMs:</a:t>
            </a:r>
          </a:p>
          <a:p>
            <a:pPr marL="0" indent="0" algn="ctr">
              <a:buNone/>
            </a:pPr>
            <a:r>
              <a:rPr lang="en-US" sz="4800" dirty="0" smtClean="0">
                <a:solidFill>
                  <a:schemeClr val="accent5">
                    <a:lumMod val="75000"/>
                  </a:schemeClr>
                </a:solidFill>
              </a:rPr>
              <a:t>How well </a:t>
            </a:r>
            <a:r>
              <a:rPr lang="en-US" sz="4800" dirty="0" smtClean="0">
                <a:solidFill>
                  <a:schemeClr val="accent5">
                    <a:lumMod val="75000"/>
                  </a:schemeClr>
                </a:solidFill>
              </a:rPr>
              <a:t>reproduced?</a:t>
            </a:r>
          </a:p>
          <a:p>
            <a:pPr marL="0" indent="0" algn="ctr">
              <a:buNone/>
            </a:pPr>
            <a:r>
              <a:rPr lang="en-US" sz="4800" dirty="0" smtClean="0">
                <a:solidFill>
                  <a:schemeClr val="accent5">
                    <a:lumMod val="75000"/>
                  </a:schemeClr>
                </a:solidFill>
              </a:rPr>
              <a:t>Mode spectrum?</a:t>
            </a:r>
          </a:p>
          <a:p>
            <a:pPr marL="0" indent="0" algn="ctr">
              <a:buNone/>
            </a:pPr>
            <a:r>
              <a:rPr lang="en-US" sz="4800" dirty="0" smtClean="0">
                <a:solidFill>
                  <a:schemeClr val="accent5">
                    <a:lumMod val="75000"/>
                  </a:schemeClr>
                </a:solidFill>
              </a:rPr>
              <a:t>Loss </a:t>
            </a:r>
            <a:r>
              <a:rPr lang="en-US" sz="4800" dirty="0">
                <a:solidFill>
                  <a:schemeClr val="accent5">
                    <a:lumMod val="75000"/>
                  </a:schemeClr>
                </a:solidFill>
              </a:rPr>
              <a:t>mechanisms?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dirty="0" smtClean="0"/>
              <a:t>Matthias Hoelzl | PET Workshop | Marseille | Sep 28</a:t>
            </a:r>
            <a:r>
              <a:rPr lang="en-GB" baseline="30000" dirty="0" smtClean="0"/>
              <a:t>th</a:t>
            </a:r>
            <a:r>
              <a:rPr lang="en-GB" dirty="0" smtClean="0"/>
              <a:t> 2017 |  Slide </a:t>
            </a:r>
            <a:fld id="{6A6D9FA1-99C7-4910-8E32-B85D378B0060}" type="slidenum">
              <a:rPr lang="en-GB" smtClean="0"/>
              <a:pPr algn="r"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9465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847347"/>
            <a:ext cx="5541267" cy="55420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Linear instability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79512" y="2752253"/>
                <a:ext cx="8229600" cy="4061123"/>
              </a:xfrm>
            </p:spPr>
            <p:txBody>
              <a:bodyPr>
                <a:normAutofit/>
              </a:bodyPr>
              <a:lstStyle/>
              <a:p>
                <a:r>
                  <a:rPr lang="en-US" dirty="0" smtClean="0"/>
                  <a:t>Experiment (magnetics):</a:t>
                </a:r>
                <a:br>
                  <a:rPr lang="en-US" dirty="0" smtClean="0"/>
                </a:br>
                <a:r>
                  <a:rPr lang="en-US" sz="1400" b="1" dirty="0" smtClean="0">
                    <a:solidFill>
                      <a:srgbClr val="0070C0"/>
                    </a:solidFill>
                  </a:rPr>
                  <a:t>[F Mink, M Hoelzl, E </a:t>
                </a:r>
                <a:r>
                  <a:rPr lang="en-US" sz="1400" b="1" dirty="0" err="1" smtClean="0">
                    <a:solidFill>
                      <a:srgbClr val="0070C0"/>
                    </a:solidFill>
                  </a:rPr>
                  <a:t>Wolfrum</a:t>
                </a:r>
                <a:r>
                  <a:rPr lang="en-US" sz="1400" b="1" dirty="0" smtClean="0">
                    <a:solidFill>
                      <a:srgbClr val="0070C0"/>
                    </a:solidFill>
                  </a:rPr>
                  <a:t> et al, NF (submitted)]</a:t>
                </a:r>
              </a:p>
              <a:p>
                <a:pPr lvl="1"/>
                <a:r>
                  <a:rPr lang="en-US" dirty="0" smtClean="0"/>
                  <a:t>Growth rate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</a:rPr>
                          <m:t>(5</m:t>
                        </m:r>
                        <m:r>
                          <a:rPr lang="en-US" i="1">
                            <a:latin typeface="Cambria Math"/>
                            <a:ea typeface="Cambria Math"/>
                          </a:rPr>
                          <m:t>±2)∙10</m:t>
                        </m:r>
                      </m:e>
                      <m:sup>
                        <m:r>
                          <a:rPr lang="en-US" i="1">
                            <a:latin typeface="Cambria Math"/>
                          </a:rPr>
                          <m:t>4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</a:rPr>
                          <m:t>𝑠</m:t>
                        </m:r>
                      </m:e>
                      <m:sup>
                        <m:r>
                          <a:rPr lang="en-US" i="1">
                            <a:latin typeface="Cambria Math"/>
                          </a:rPr>
                          <m:t>−1</m:t>
                        </m:r>
                      </m:sup>
                    </m:sSup>
                  </m:oMath>
                </a14:m>
                <a:endParaRPr lang="en-US" dirty="0" smtClean="0"/>
              </a:p>
              <a:p>
                <a:pPr lvl="1"/>
                <a:r>
                  <a:rPr lang="en-US" dirty="0" smtClean="0"/>
                  <a:t>Ballooning structure</a:t>
                </a:r>
              </a:p>
              <a:p>
                <a:endParaRPr lang="en-US" dirty="0"/>
              </a:p>
              <a:p>
                <a:r>
                  <a:rPr lang="en-US" dirty="0" smtClean="0"/>
                  <a:t>Simulation:</a:t>
                </a:r>
                <a:endParaRPr lang="en-US" i="1" dirty="0" smtClean="0">
                  <a:latin typeface="Cambria Math"/>
                </a:endParaRPr>
              </a:p>
              <a:p>
                <a:pPr lvl="1"/>
                <a:r>
                  <a:rPr lang="en-US" dirty="0" smtClean="0"/>
                  <a:t>Growth rate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</a:rPr>
                          <m:t>(4</m:t>
                        </m:r>
                        <m:r>
                          <a:rPr lang="en-US" i="1">
                            <a:latin typeface="Cambria Math"/>
                            <a:ea typeface="Cambria Math"/>
                          </a:rPr>
                          <m:t>±</m:t>
                        </m:r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1)</m:t>
                        </m:r>
                        <m:r>
                          <a:rPr lang="en-US" i="1">
                            <a:latin typeface="Cambria Math"/>
                            <a:ea typeface="Cambria Math"/>
                          </a:rPr>
                          <m:t>∙10</m:t>
                        </m:r>
                      </m:e>
                      <m:sup>
                        <m:r>
                          <a:rPr lang="en-US" i="1">
                            <a:latin typeface="Cambria Math"/>
                          </a:rPr>
                          <m:t>4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</a:rPr>
                          <m:t>𝑠</m:t>
                        </m:r>
                      </m:e>
                      <m:sup>
                        <m:r>
                          <a:rPr lang="en-US" i="1">
                            <a:latin typeface="Cambria Math"/>
                          </a:rPr>
                          <m:t>−1</m:t>
                        </m:r>
                      </m:sup>
                    </m:sSup>
                  </m:oMath>
                </a14:m>
                <a:endParaRPr lang="en-US" dirty="0" smtClean="0"/>
              </a:p>
              <a:p>
                <a:pPr lvl="1"/>
                <a:r>
                  <a:rPr lang="en-US" dirty="0" smtClean="0"/>
                  <a:t>Ballooning structure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9512" y="2752253"/>
                <a:ext cx="8229600" cy="4061123"/>
              </a:xfrm>
              <a:blipFill rotWithShape="1">
                <a:blip r:embed="rId3"/>
                <a:stretch>
                  <a:fillRect l="-963" t="-10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dirty="0" smtClean="0"/>
              <a:t>Matthias Hoelzl | PET Workshop | Marseille | Sep 28</a:t>
            </a:r>
            <a:r>
              <a:rPr lang="en-GB" baseline="30000" dirty="0" smtClean="0"/>
              <a:t>th</a:t>
            </a:r>
            <a:r>
              <a:rPr lang="en-GB" dirty="0" smtClean="0"/>
              <a:t> 2017 |  Slide </a:t>
            </a:r>
            <a:fld id="{6A6D9FA1-99C7-4910-8E32-B85D378B0060}" type="slidenum">
              <a:rPr lang="en-GB" smtClean="0"/>
              <a:pPr algn="r"/>
              <a:t>16</a:t>
            </a:fld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4499992" y="5097378"/>
            <a:ext cx="754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B050"/>
                </a:solidFill>
                <a:sym typeface="Wingdings"/>
              </a:rPr>
              <a:t></a:t>
            </a:r>
            <a:endParaRPr lang="en-US" sz="4000" b="1" dirty="0">
              <a:solidFill>
                <a:srgbClr val="00B05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51520" y="764704"/>
            <a:ext cx="87129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Simulations based </a:t>
            </a:r>
            <a:r>
              <a:rPr lang="en-US" sz="2400" dirty="0"/>
              <a:t>on </a:t>
            </a:r>
            <a:r>
              <a:rPr lang="en-US" sz="2400" dirty="0" smtClean="0"/>
              <a:t>ASDEX </a:t>
            </a:r>
            <a:r>
              <a:rPr lang="en-US" sz="2400" dirty="0"/>
              <a:t>Upgrade </a:t>
            </a:r>
            <a:r>
              <a:rPr lang="en-US" sz="2400" dirty="0" smtClean="0"/>
              <a:t>discharge #33616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Reduced MHD with diamagnetic and neoclassical flows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Spitzer resistivity increased by factor </a:t>
            </a:r>
            <a:r>
              <a:rPr lang="en-US" sz="2400" dirty="0" smtClean="0"/>
              <a:t>8 for computational reasons</a:t>
            </a:r>
            <a:endParaRPr lang="en-US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7071568" y="3573016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Toroidal mode number n=6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527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Non-linear mode coupling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149080"/>
            <a:ext cx="8229600" cy="2088232"/>
          </a:xfrm>
        </p:spPr>
        <p:txBody>
          <a:bodyPr>
            <a:normAutofit/>
          </a:bodyPr>
          <a:lstStyle/>
          <a:p>
            <a:r>
              <a:rPr lang="en-US" sz="2000" dirty="0" smtClean="0"/>
              <a:t>Quadratic mode-coupling drives linearly stable low-n harmonics</a:t>
            </a:r>
            <a:br>
              <a:rPr lang="en-US" sz="2000" dirty="0" smtClean="0"/>
            </a:br>
            <a:r>
              <a:rPr lang="en-US" sz="1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[I Krebs, M Hoelzl et al, </a:t>
            </a:r>
            <a:r>
              <a:rPr lang="en-US" sz="12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PoP</a:t>
            </a:r>
            <a:r>
              <a:rPr lang="en-US" sz="1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20, 082506 (2013)]</a:t>
            </a:r>
          </a:p>
          <a:p>
            <a:pPr marL="0" indent="0">
              <a:buNone/>
            </a:pPr>
            <a:endParaRPr lang="en-US" sz="1200" dirty="0" smtClean="0"/>
          </a:p>
          <a:p>
            <a:r>
              <a:rPr lang="en-US" sz="2000" dirty="0" smtClean="0"/>
              <a:t>Experiment:</a:t>
            </a:r>
          </a:p>
          <a:p>
            <a:pPr lvl="1"/>
            <a:r>
              <a:rPr lang="en-US" sz="1600" dirty="0" smtClean="0"/>
              <a:t>Low-n structures during ELMs, e.g., in ASDEX Upgrade and TCV</a:t>
            </a:r>
            <a:br>
              <a:rPr lang="en-US" sz="1600" dirty="0" smtClean="0"/>
            </a:br>
            <a:r>
              <a:rPr lang="en-US" sz="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[RP </a:t>
            </a:r>
            <a:r>
              <a:rPr lang="en-US" sz="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Wenninger</a:t>
            </a:r>
            <a:r>
              <a:rPr lang="en-US" sz="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et al, NF 53, 113004 (2013)]</a:t>
            </a:r>
          </a:p>
          <a:p>
            <a:pPr lvl="1"/>
            <a:r>
              <a:rPr lang="en-US" sz="1600" dirty="0" smtClean="0"/>
              <a:t>Evidence for mode coupling from </a:t>
            </a:r>
            <a:r>
              <a:rPr lang="en-US" sz="1600" dirty="0" err="1" smtClean="0"/>
              <a:t>bicoherence</a:t>
            </a:r>
            <a:r>
              <a:rPr lang="en-US" sz="1600" dirty="0" smtClean="0"/>
              <a:t> analysis</a:t>
            </a:r>
            <a:br>
              <a:rPr lang="en-US" sz="1600" dirty="0" smtClean="0"/>
            </a:br>
            <a:r>
              <a:rPr lang="en-US" sz="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[B </a:t>
            </a:r>
            <a:r>
              <a:rPr lang="en-US" sz="8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Vanovac</a:t>
            </a:r>
            <a:r>
              <a:rPr lang="en-US" sz="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et al, 16</a:t>
            </a:r>
            <a:r>
              <a:rPr lang="en-US" sz="800" b="1" baseline="30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th</a:t>
            </a:r>
            <a:r>
              <a:rPr lang="en-US" sz="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H-mode Workshop (2017), A7</a:t>
            </a:r>
            <a:r>
              <a:rPr lang="en-US" sz="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]</a:t>
            </a:r>
            <a:endParaRPr lang="en-US" sz="8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mtClean="0"/>
              <a:t>Matthias Hoelzl | PET Workshop | Marseille | Sep 28</a:t>
            </a:r>
            <a:r>
              <a:rPr lang="en-GB" baseline="30000" smtClean="0"/>
              <a:t>th</a:t>
            </a:r>
            <a:r>
              <a:rPr lang="en-GB" smtClean="0"/>
              <a:t> 2017 |  Slide </a:t>
            </a:r>
            <a:fld id="{6A6D9FA1-99C7-4910-8E32-B85D378B0060}" type="slidenum">
              <a:rPr lang="en-GB" smtClean="0"/>
              <a:pPr algn="r"/>
              <a:t>17</a:t>
            </a:fld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6372200" y="5529426"/>
            <a:ext cx="718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B050"/>
                </a:solidFill>
                <a:sym typeface="Wingdings"/>
              </a:rPr>
              <a:t></a:t>
            </a:r>
            <a:endParaRPr lang="en-US" sz="4000" b="1" dirty="0">
              <a:solidFill>
                <a:srgbClr val="00B05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040" y="692697"/>
            <a:ext cx="7071960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333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ELM crash in the simulation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052736"/>
            <a:ext cx="4104456" cy="5328592"/>
          </a:xfrm>
        </p:spPr>
        <p:txBody>
          <a:bodyPr>
            <a:noAutofit/>
          </a:bodyPr>
          <a:lstStyle/>
          <a:p>
            <a:r>
              <a:rPr lang="en-US" sz="2000" dirty="0" smtClean="0"/>
              <a:t>Duration:		~2ms</a:t>
            </a:r>
          </a:p>
          <a:p>
            <a:r>
              <a:rPr lang="en-US" sz="2000" dirty="0" smtClean="0"/>
              <a:t>Exp.:		~2ms</a:t>
            </a:r>
          </a:p>
          <a:p>
            <a:endParaRPr lang="en-US" sz="1200" dirty="0" smtClean="0"/>
          </a:p>
          <a:p>
            <a:r>
              <a:rPr lang="en-US" sz="2000" dirty="0" smtClean="0"/>
              <a:t>Dominant n:	4 </a:t>
            </a:r>
            <a:r>
              <a:rPr lang="en-US" sz="1600" dirty="0" smtClean="0"/>
              <a:t>(1…6 significant)</a:t>
            </a:r>
          </a:p>
          <a:p>
            <a:r>
              <a:rPr lang="en-US" sz="2000" dirty="0" smtClean="0"/>
              <a:t>Exp.:	3 </a:t>
            </a:r>
            <a:r>
              <a:rPr lang="en-US" sz="1600" dirty="0" smtClean="0"/>
              <a:t>(2…5 significant)</a:t>
            </a:r>
            <a:endParaRPr lang="en-US" sz="2000" dirty="0" smtClean="0"/>
          </a:p>
          <a:p>
            <a:endParaRPr lang="en-US" sz="1200" dirty="0"/>
          </a:p>
          <a:p>
            <a:r>
              <a:rPr lang="en-US" sz="2000" dirty="0"/>
              <a:t>E</a:t>
            </a:r>
            <a:r>
              <a:rPr lang="en-US" sz="2000" baseline="-25000" dirty="0"/>
              <a:t>r</a:t>
            </a:r>
            <a:r>
              <a:rPr lang="en-US" sz="2000" dirty="0"/>
              <a:t> drop:	-35 to -12 kV/m</a:t>
            </a:r>
          </a:p>
          <a:p>
            <a:r>
              <a:rPr lang="en-US" sz="2000" dirty="0"/>
              <a:t>Exp.:	-40 to -10 kV/m</a:t>
            </a:r>
          </a:p>
          <a:p>
            <a:pPr marL="0" indent="0">
              <a:buNone/>
            </a:pPr>
            <a:endParaRPr lang="en-US" sz="1200" dirty="0" smtClean="0"/>
          </a:p>
          <a:p>
            <a:r>
              <a:rPr lang="en-US" sz="2000" dirty="0"/>
              <a:t>Particle losses: 	7%</a:t>
            </a:r>
          </a:p>
          <a:p>
            <a:r>
              <a:rPr lang="en-US" sz="2000" dirty="0"/>
              <a:t>Exp.:		8%</a:t>
            </a:r>
          </a:p>
          <a:p>
            <a:endParaRPr lang="en-US" sz="1200" dirty="0"/>
          </a:p>
          <a:p>
            <a:r>
              <a:rPr lang="en-US" sz="2000" dirty="0" smtClean="0"/>
              <a:t>Energy losses:	3%</a:t>
            </a:r>
          </a:p>
          <a:p>
            <a:r>
              <a:rPr lang="en-US" sz="2000" dirty="0" err="1" smtClean="0"/>
              <a:t>Exp</a:t>
            </a:r>
            <a:r>
              <a:rPr lang="en-US" sz="2000" dirty="0" smtClean="0"/>
              <a:t>:			6%</a:t>
            </a:r>
          </a:p>
          <a:p>
            <a:endParaRPr lang="en-US" sz="1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dirty="0" smtClean="0"/>
              <a:t>Matthias Hoelzl et al | PET Workshop | Marseille | Sep 28</a:t>
            </a:r>
            <a:r>
              <a:rPr lang="en-GB" baseline="30000" dirty="0" smtClean="0"/>
              <a:t>th</a:t>
            </a:r>
            <a:r>
              <a:rPr lang="en-GB" dirty="0" smtClean="0"/>
              <a:t> 2017 |  Slide </a:t>
            </a:r>
            <a:fld id="{6A6D9FA1-99C7-4910-8E32-B85D378B0060}" type="slidenum">
              <a:rPr lang="en-GB" smtClean="0"/>
              <a:pPr algn="r"/>
              <a:t>18</a:t>
            </a:fld>
            <a:endParaRPr lang="en-GB" dirty="0"/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684" y="749179"/>
            <a:ext cx="4748860" cy="577616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01636" y="1136938"/>
            <a:ext cx="718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B050"/>
                </a:solidFill>
                <a:sym typeface="Wingdings"/>
              </a:rPr>
              <a:t></a:t>
            </a:r>
            <a:endParaRPr lang="en-US" sz="4000" b="1" dirty="0">
              <a:solidFill>
                <a:srgbClr val="00B05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95936" y="2001034"/>
            <a:ext cx="718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B050"/>
                </a:solidFill>
                <a:sym typeface="Wingdings"/>
              </a:rPr>
              <a:t></a:t>
            </a:r>
            <a:endParaRPr lang="en-US" sz="4000" b="1" dirty="0">
              <a:solidFill>
                <a:srgbClr val="00B05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95936" y="4881354"/>
            <a:ext cx="718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accent6"/>
                </a:solidFill>
                <a:sym typeface="Wingdings"/>
              </a:rPr>
              <a:t>?</a:t>
            </a:r>
            <a:endParaRPr lang="en-US" sz="4000" b="1" dirty="0">
              <a:solidFill>
                <a:schemeClr val="accent6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95936" y="2924944"/>
            <a:ext cx="718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B050"/>
                </a:solidFill>
                <a:sym typeface="Wingdings"/>
              </a:rPr>
              <a:t></a:t>
            </a:r>
            <a:endParaRPr lang="en-US" sz="4000" b="1" dirty="0">
              <a:solidFill>
                <a:srgbClr val="00B05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7504" y="5733256"/>
            <a:ext cx="4321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Important role of </a:t>
            </a:r>
            <a:r>
              <a:rPr lang="en-US" sz="2000" b="1" dirty="0" err="1" smtClean="0"/>
              <a:t>ExB</a:t>
            </a:r>
            <a:r>
              <a:rPr lang="en-US" sz="2000" b="1" dirty="0" smtClean="0"/>
              <a:t> and diamagnetic flows as well as coupling to n=1</a:t>
            </a:r>
            <a:endParaRPr lang="en-US" sz="20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3995936" y="3933056"/>
            <a:ext cx="718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B050"/>
                </a:solidFill>
                <a:sym typeface="Wingdings"/>
              </a:rPr>
              <a:t></a:t>
            </a:r>
            <a:endParaRPr lang="en-US" sz="40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061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001" y="692695"/>
            <a:ext cx="4735166" cy="46151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Kinetic perturbation: Filaments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38" y="764704"/>
            <a:ext cx="4208222" cy="5976664"/>
          </a:xfrm>
        </p:spPr>
        <p:txBody>
          <a:bodyPr>
            <a:normAutofit/>
          </a:bodyPr>
          <a:lstStyle/>
          <a:p>
            <a:r>
              <a:rPr lang="en-US" dirty="0" smtClean="0"/>
              <a:t>Ballooning </a:t>
            </a:r>
            <a:r>
              <a:rPr lang="en-US" dirty="0"/>
              <a:t>fingers </a:t>
            </a:r>
            <a:r>
              <a:rPr lang="en-US" dirty="0" smtClean="0"/>
              <a:t>are produced by interchange-like </a:t>
            </a:r>
            <a:r>
              <a:rPr lang="en-US" dirty="0" err="1" smtClean="0"/>
              <a:t>ExB</a:t>
            </a:r>
            <a:r>
              <a:rPr lang="en-US" dirty="0" smtClean="0"/>
              <a:t> inward and outward motion</a:t>
            </a:r>
          </a:p>
          <a:p>
            <a:endParaRPr lang="en-US" sz="1200" dirty="0"/>
          </a:p>
          <a:p>
            <a:r>
              <a:rPr lang="en-US" dirty="0" smtClean="0"/>
              <a:t>Formation of filaments due to poloidal shear flows</a:t>
            </a:r>
          </a:p>
          <a:p>
            <a:endParaRPr lang="en-US" sz="1200" dirty="0"/>
          </a:p>
          <a:p>
            <a:r>
              <a:rPr lang="en-US" dirty="0" smtClean="0"/>
              <a:t>Parallel losses from filaments to targets</a:t>
            </a:r>
          </a:p>
          <a:p>
            <a:endParaRPr lang="en-US" sz="1100" dirty="0" smtClean="0"/>
          </a:p>
          <a:p>
            <a:r>
              <a:rPr lang="en-US" dirty="0" smtClean="0"/>
              <a:t>Experiment:</a:t>
            </a:r>
            <a:endParaRPr lang="en-US" dirty="0"/>
          </a:p>
          <a:p>
            <a:pPr lvl="1"/>
            <a:r>
              <a:rPr lang="en-US" dirty="0" smtClean="0"/>
              <a:t>Radial velocity ~1 km/s</a:t>
            </a:r>
            <a:br>
              <a:rPr lang="en-US" dirty="0" smtClean="0"/>
            </a:br>
            <a:r>
              <a:rPr lang="en-US" sz="13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[A </a:t>
            </a:r>
            <a:r>
              <a:rPr lang="en-US" sz="13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Schmid</a:t>
            </a:r>
            <a:r>
              <a:rPr lang="en-US" sz="13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et al, PPCF 50, 045007 (2008)]</a:t>
            </a:r>
          </a:p>
          <a:p>
            <a:pPr lvl="1"/>
            <a:r>
              <a:rPr lang="en-US" dirty="0" smtClean="0"/>
              <a:t>Several filament bursts during “long ELMs”</a:t>
            </a:r>
            <a:br>
              <a:rPr lang="en-US" dirty="0" smtClean="0"/>
            </a:br>
            <a:r>
              <a:rPr lang="en-US" sz="13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[L </a:t>
            </a:r>
            <a:r>
              <a:rPr lang="en-US" sz="13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Frassinetti</a:t>
            </a:r>
            <a:r>
              <a:rPr lang="en-US" sz="13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et al, NF 57, 022004 (2017</a:t>
            </a:r>
            <a:r>
              <a:rPr lang="en-US" sz="13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)]</a:t>
            </a:r>
            <a:endParaRPr lang="en-US" sz="190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mtClean="0"/>
              <a:t>Matthias Hoelzl | PET Workshop | Marseille | Sep 28</a:t>
            </a:r>
            <a:r>
              <a:rPr lang="en-GB" baseline="30000" smtClean="0"/>
              <a:t>th</a:t>
            </a:r>
            <a:r>
              <a:rPr lang="en-GB" smtClean="0"/>
              <a:t> 2017 |  Slide </a:t>
            </a:r>
            <a:fld id="{6A6D9FA1-99C7-4910-8E32-B85D378B0060}" type="slidenum">
              <a:rPr lang="en-GB" smtClean="0"/>
              <a:pPr algn="r"/>
              <a:t>19</a:t>
            </a:fld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4572000" y="5374957"/>
            <a:ext cx="42484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ASDEX Upgrade simulation without </a:t>
            </a:r>
            <a:r>
              <a:rPr lang="en-US" i="1" dirty="0" err="1" smtClean="0"/>
              <a:t>ExB</a:t>
            </a:r>
            <a:r>
              <a:rPr lang="en-US" i="1" dirty="0" smtClean="0"/>
              <a:t>/diamagnetic background flows</a:t>
            </a:r>
          </a:p>
          <a:p>
            <a:pPr algn="ctr"/>
            <a:r>
              <a:rPr lang="en-US" i="1" dirty="0" smtClean="0"/>
              <a:t>(see also movie)</a:t>
            </a:r>
            <a:endParaRPr lang="en-US" i="1" dirty="0"/>
          </a:p>
        </p:txBody>
      </p:sp>
      <p:sp>
        <p:nvSpPr>
          <p:cNvPr id="8" name="TextBox 7"/>
          <p:cNvSpPr txBox="1"/>
          <p:nvPr/>
        </p:nvSpPr>
        <p:spPr>
          <a:xfrm>
            <a:off x="4069976" y="4881354"/>
            <a:ext cx="718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B050"/>
                </a:solidFill>
                <a:sym typeface="Wingdings"/>
              </a:rPr>
              <a:t></a:t>
            </a:r>
            <a:endParaRPr lang="en-US" sz="4000" b="1" dirty="0">
              <a:solidFill>
                <a:srgbClr val="00B05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69976" y="5601434"/>
            <a:ext cx="718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B050"/>
                </a:solidFill>
                <a:sym typeface="Wingdings"/>
              </a:rPr>
              <a:t></a:t>
            </a:r>
            <a:endParaRPr lang="en-US" sz="40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84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256584"/>
          </a:xfrm>
        </p:spPr>
        <p:txBody>
          <a:bodyPr>
            <a:normAutofit/>
          </a:bodyPr>
          <a:lstStyle/>
          <a:p>
            <a:r>
              <a:rPr lang="en-US" b="1" dirty="0" smtClean="0"/>
              <a:t>Motivation:</a:t>
            </a:r>
            <a:r>
              <a:rPr lang="en-US" dirty="0" smtClean="0"/>
              <a:t> Why ELMs? Why non-linear simulations?</a:t>
            </a:r>
            <a:endParaRPr lang="en-US" dirty="0"/>
          </a:p>
          <a:p>
            <a:pPr lvl="1"/>
            <a:endParaRPr lang="en-US" sz="1300" dirty="0" smtClean="0"/>
          </a:p>
          <a:p>
            <a:r>
              <a:rPr lang="en-US" b="1" dirty="0" smtClean="0"/>
              <a:t>JOREK:</a:t>
            </a:r>
          </a:p>
          <a:p>
            <a:pPr lvl="1"/>
            <a:r>
              <a:rPr lang="en-US" dirty="0" smtClean="0"/>
              <a:t>What is the non-linear MHD code JOREK?</a:t>
            </a:r>
          </a:p>
          <a:p>
            <a:pPr lvl="1"/>
            <a:r>
              <a:rPr lang="en-US" dirty="0" smtClean="0"/>
              <a:t>Which physics questions are being investigated?</a:t>
            </a:r>
          </a:p>
          <a:p>
            <a:endParaRPr lang="en-US" sz="1300" dirty="0" smtClean="0"/>
          </a:p>
          <a:p>
            <a:r>
              <a:rPr lang="en-US" b="1" dirty="0" smtClean="0"/>
              <a:t>Type-I ELMs:</a:t>
            </a:r>
            <a:endParaRPr lang="en-US" b="1" dirty="0"/>
          </a:p>
          <a:p>
            <a:pPr lvl="1"/>
            <a:r>
              <a:rPr lang="en-US" dirty="0" smtClean="0"/>
              <a:t>Agreement between simulations and experiments?</a:t>
            </a:r>
          </a:p>
          <a:p>
            <a:pPr lvl="1"/>
            <a:r>
              <a:rPr lang="en-US" dirty="0" smtClean="0"/>
              <a:t>Role of plasma flows and mode coupling</a:t>
            </a:r>
          </a:p>
          <a:p>
            <a:pPr lvl="1"/>
            <a:r>
              <a:rPr lang="en-US" dirty="0" smtClean="0"/>
              <a:t>Loss mechanisms</a:t>
            </a:r>
          </a:p>
          <a:p>
            <a:endParaRPr lang="en-US" sz="1400" dirty="0"/>
          </a:p>
          <a:p>
            <a:r>
              <a:rPr lang="en-US" b="1" dirty="0" smtClean="0"/>
              <a:t>Control: </a:t>
            </a:r>
            <a:r>
              <a:rPr lang="en-US" dirty="0" smtClean="0"/>
              <a:t>Basic mechanisms behind the methods?</a:t>
            </a:r>
          </a:p>
          <a:p>
            <a:endParaRPr lang="en-US" sz="1400" dirty="0"/>
          </a:p>
          <a:p>
            <a:r>
              <a:rPr lang="en-US" b="1" dirty="0" smtClean="0"/>
              <a:t>Conclusions:</a:t>
            </a:r>
            <a:r>
              <a:rPr lang="en-US" dirty="0" smtClean="0"/>
              <a:t> Open questions and plans?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dirty="0" smtClean="0"/>
              <a:t>Matthias Hoelzl et al | PET Workshop | Marseille | Sep 28</a:t>
            </a:r>
            <a:r>
              <a:rPr lang="en-GB" baseline="30000" dirty="0" smtClean="0"/>
              <a:t>th</a:t>
            </a:r>
            <a:r>
              <a:rPr lang="en-GB" dirty="0" smtClean="0"/>
              <a:t> 2017 |  Slide </a:t>
            </a:r>
            <a:fld id="{6A6D9FA1-99C7-4910-8E32-B85D378B0060}" type="slidenum">
              <a:rPr lang="en-GB" smtClean="0"/>
              <a:pPr algn="r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4971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Magnetic perturbation: </a:t>
            </a:r>
            <a:r>
              <a:rPr lang="en-US" dirty="0" err="1" smtClean="0"/>
              <a:t>Ergodization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mtClean="0"/>
              <a:t>Matthias Hoelzl | PET Workshop | Marseille | Sep 28</a:t>
            </a:r>
            <a:r>
              <a:rPr lang="en-GB" baseline="30000" smtClean="0"/>
              <a:t>th</a:t>
            </a:r>
            <a:r>
              <a:rPr lang="en-GB" smtClean="0"/>
              <a:t> 2017 |  Slide </a:t>
            </a:r>
            <a:fld id="{6A6D9FA1-99C7-4910-8E32-B85D378B0060}" type="slidenum">
              <a:rPr lang="en-GB" smtClean="0"/>
              <a:pPr algn="r"/>
              <a:t>20</a:t>
            </a:fld>
            <a:endParaRPr lang="en-GB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610" y="1916832"/>
            <a:ext cx="5737894" cy="458112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843808" y="6289575"/>
            <a:ext cx="1584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t-t</a:t>
            </a:r>
            <a:r>
              <a:rPr lang="en-US" sz="1400" i="1" baseline="-25000" dirty="0" smtClean="0"/>
              <a:t>ELM</a:t>
            </a:r>
            <a:r>
              <a:rPr lang="en-US" sz="1400" i="1" dirty="0" smtClean="0"/>
              <a:t>=1.21ms</a:t>
            </a:r>
            <a:endParaRPr lang="en-US" sz="1400" i="1" baseline="-25000" dirty="0"/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179512" y="764704"/>
            <a:ext cx="8507288" cy="554461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Magnetic </a:t>
            </a:r>
            <a:r>
              <a:rPr lang="en-US" dirty="0" smtClean="0"/>
              <a:t>perturbation leads to an edge </a:t>
            </a:r>
            <a:r>
              <a:rPr lang="en-US" dirty="0" err="1" smtClean="0"/>
              <a:t>stochastization</a:t>
            </a:r>
            <a:endParaRPr lang="en-US" dirty="0" smtClean="0"/>
          </a:p>
          <a:p>
            <a:r>
              <a:rPr lang="en-US" dirty="0" smtClean="0"/>
              <a:t>Direct connection to divertor targets along field lines</a:t>
            </a:r>
          </a:p>
          <a:p>
            <a:r>
              <a:rPr lang="en-US" dirty="0" smtClean="0"/>
              <a:t>Parallel conductive</a:t>
            </a:r>
            <a:br>
              <a:rPr lang="en-US" dirty="0" smtClean="0"/>
            </a:br>
            <a:r>
              <a:rPr lang="en-US" dirty="0" smtClean="0"/>
              <a:t>losses affecting</a:t>
            </a:r>
            <a:br>
              <a:rPr lang="en-US" dirty="0" smtClean="0"/>
            </a:br>
            <a:r>
              <a:rPr lang="en-US" dirty="0" smtClean="0"/>
              <a:t>mostly electron</a:t>
            </a:r>
            <a:br>
              <a:rPr lang="en-US" dirty="0" smtClean="0"/>
            </a:br>
            <a:r>
              <a:rPr lang="en-US" dirty="0" smtClean="0"/>
              <a:t>temperature</a:t>
            </a:r>
          </a:p>
          <a:p>
            <a:r>
              <a:rPr lang="en-US" dirty="0" smtClean="0"/>
              <a:t>Long-living core</a:t>
            </a:r>
            <a:br>
              <a:rPr lang="en-US" dirty="0" smtClean="0"/>
            </a:br>
            <a:r>
              <a:rPr lang="en-US" dirty="0" smtClean="0"/>
              <a:t>islands generated</a:t>
            </a:r>
            <a:br>
              <a:rPr lang="en-US" dirty="0" smtClean="0"/>
            </a:br>
            <a:r>
              <a:rPr lang="en-US" dirty="0" smtClean="0"/>
              <a:t>(NTM seeding)</a:t>
            </a:r>
          </a:p>
          <a:p>
            <a:r>
              <a:rPr lang="en-US" dirty="0" smtClean="0"/>
              <a:t>KAM surfaces</a:t>
            </a:r>
            <a:br>
              <a:rPr lang="en-US" dirty="0" smtClean="0"/>
            </a:br>
            <a:r>
              <a:rPr lang="en-US" dirty="0" smtClean="0"/>
              <a:t>remain intact</a:t>
            </a:r>
            <a:br>
              <a:rPr lang="en-US" dirty="0" smtClean="0"/>
            </a:br>
            <a:r>
              <a:rPr lang="en-US" dirty="0" smtClean="0"/>
              <a:t>from q=3 inwards</a:t>
            </a:r>
            <a:br>
              <a:rPr lang="en-US" dirty="0" smtClean="0"/>
            </a:br>
            <a:r>
              <a:rPr lang="en-US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[AB </a:t>
            </a:r>
            <a:r>
              <a:rPr lang="en-US" sz="14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Rechester</a:t>
            </a:r>
            <a:r>
              <a:rPr lang="en-US" sz="1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</a:t>
            </a:r>
            <a:r>
              <a:rPr lang="en-US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TH Stix,</a:t>
            </a:r>
            <a:br>
              <a:rPr lang="en-US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US" sz="1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Phys.Rev.A</a:t>
            </a:r>
            <a:r>
              <a:rPr lang="en-US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19, </a:t>
            </a:r>
            <a:r>
              <a:rPr lang="en-US" sz="1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1656 (1979</a:t>
            </a:r>
            <a:r>
              <a:rPr lang="en-US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)]</a:t>
            </a:r>
            <a:br>
              <a:rPr lang="en-US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US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en-US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US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[FA </a:t>
            </a:r>
            <a:r>
              <a:rPr lang="en-US" sz="1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Volpe et </a:t>
            </a:r>
            <a:r>
              <a:rPr lang="en-US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al,</a:t>
            </a:r>
            <a:br>
              <a:rPr lang="en-US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US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NF 52, </a:t>
            </a:r>
            <a:r>
              <a:rPr lang="en-US" sz="1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054017 (2012</a:t>
            </a:r>
            <a:r>
              <a:rPr lang="en-US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)]</a:t>
            </a:r>
            <a:endParaRPr lang="en-US" sz="1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312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764704"/>
            <a:ext cx="8507288" cy="554461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Magnetic </a:t>
            </a:r>
            <a:r>
              <a:rPr lang="en-US" dirty="0" smtClean="0"/>
              <a:t>perturbation leads to an edge </a:t>
            </a:r>
            <a:r>
              <a:rPr lang="en-US" dirty="0" err="1" smtClean="0"/>
              <a:t>stochastization</a:t>
            </a:r>
            <a:endParaRPr lang="en-US" dirty="0" smtClean="0"/>
          </a:p>
          <a:p>
            <a:r>
              <a:rPr lang="en-US" dirty="0" smtClean="0"/>
              <a:t>Direct connection to divertor targets along field lines</a:t>
            </a:r>
          </a:p>
          <a:p>
            <a:r>
              <a:rPr lang="en-US" dirty="0" smtClean="0"/>
              <a:t>Parallel conductive</a:t>
            </a:r>
            <a:br>
              <a:rPr lang="en-US" dirty="0" smtClean="0"/>
            </a:br>
            <a:r>
              <a:rPr lang="en-US" dirty="0" smtClean="0"/>
              <a:t>losses affecting</a:t>
            </a:r>
            <a:br>
              <a:rPr lang="en-US" dirty="0" smtClean="0"/>
            </a:br>
            <a:r>
              <a:rPr lang="en-US" dirty="0" smtClean="0"/>
              <a:t>mostly electron</a:t>
            </a:r>
            <a:br>
              <a:rPr lang="en-US" dirty="0" smtClean="0"/>
            </a:br>
            <a:r>
              <a:rPr lang="en-US" dirty="0" smtClean="0"/>
              <a:t>temperature</a:t>
            </a:r>
          </a:p>
          <a:p>
            <a:r>
              <a:rPr lang="en-US" dirty="0" smtClean="0"/>
              <a:t>Long-living core</a:t>
            </a:r>
            <a:br>
              <a:rPr lang="en-US" dirty="0" smtClean="0"/>
            </a:br>
            <a:r>
              <a:rPr lang="en-US" dirty="0" smtClean="0"/>
              <a:t>islands generated</a:t>
            </a:r>
            <a:br>
              <a:rPr lang="en-US" dirty="0" smtClean="0"/>
            </a:br>
            <a:r>
              <a:rPr lang="en-US" dirty="0" smtClean="0"/>
              <a:t>(NTM seeding)</a:t>
            </a:r>
          </a:p>
          <a:p>
            <a:r>
              <a:rPr lang="en-US" dirty="0" smtClean="0"/>
              <a:t>KAM surfaces</a:t>
            </a:r>
            <a:br>
              <a:rPr lang="en-US" dirty="0" smtClean="0"/>
            </a:br>
            <a:r>
              <a:rPr lang="en-US" dirty="0" smtClean="0"/>
              <a:t>remain intact</a:t>
            </a:r>
            <a:br>
              <a:rPr lang="en-US" dirty="0" smtClean="0"/>
            </a:br>
            <a:r>
              <a:rPr lang="en-US" dirty="0"/>
              <a:t>from q=3 inwards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[AB </a:t>
            </a:r>
            <a:r>
              <a:rPr lang="en-US" sz="14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Rechester</a:t>
            </a:r>
            <a:r>
              <a:rPr lang="en-US" sz="1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</a:t>
            </a:r>
            <a:r>
              <a:rPr lang="en-US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TH Stix,</a:t>
            </a:r>
            <a:br>
              <a:rPr lang="en-US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US" sz="1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Phys.Rev.A</a:t>
            </a:r>
            <a:r>
              <a:rPr lang="en-US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19, </a:t>
            </a:r>
            <a:r>
              <a:rPr lang="en-US" sz="1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1656 (1979</a:t>
            </a:r>
            <a:r>
              <a:rPr lang="en-US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)]</a:t>
            </a:r>
            <a:br>
              <a:rPr lang="en-US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US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en-US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US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[FA </a:t>
            </a:r>
            <a:r>
              <a:rPr lang="en-US" sz="1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Volpe et </a:t>
            </a:r>
            <a:r>
              <a:rPr lang="en-US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al,</a:t>
            </a:r>
            <a:br>
              <a:rPr lang="en-US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US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NF 52, </a:t>
            </a:r>
            <a:r>
              <a:rPr lang="en-US" sz="1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054017 (2012</a:t>
            </a:r>
            <a:r>
              <a:rPr lang="en-US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)]</a:t>
            </a:r>
            <a:endParaRPr lang="en-US" sz="1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mtClean="0"/>
              <a:t>Matthias Hoelzl | PET Workshop | Marseille | Sep 28</a:t>
            </a:r>
            <a:r>
              <a:rPr lang="en-GB" baseline="30000" smtClean="0"/>
              <a:t>th</a:t>
            </a:r>
            <a:r>
              <a:rPr lang="en-GB" smtClean="0"/>
              <a:t> 2017 |  Slide </a:t>
            </a:r>
            <a:fld id="{6A6D9FA1-99C7-4910-8E32-B85D378B0060}" type="slidenum">
              <a:rPr lang="en-GB" smtClean="0"/>
              <a:pPr algn="r"/>
              <a:t>21</a:t>
            </a:fld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6391376" y="6309320"/>
            <a:ext cx="628896" cy="2322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610" y="1916832"/>
            <a:ext cx="5737894" cy="45811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60232" y="4077072"/>
            <a:ext cx="2330672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Direct connection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to divertor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43808" y="6289575"/>
            <a:ext cx="1584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t-t</a:t>
            </a:r>
            <a:r>
              <a:rPr lang="en-US" sz="1400" i="1" baseline="-25000" dirty="0" smtClean="0"/>
              <a:t>ELM</a:t>
            </a:r>
            <a:r>
              <a:rPr lang="en-US" sz="1400" i="1" dirty="0" smtClean="0"/>
              <a:t>=1.21ms</a:t>
            </a:r>
            <a:endParaRPr lang="en-US" sz="1400" i="1" baseline="-25000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Magnetic perturbation: </a:t>
            </a:r>
            <a:r>
              <a:rPr lang="en-US" dirty="0" err="1" smtClean="0"/>
              <a:t>Ergodization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7312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Cold front propagation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mtClean="0"/>
              <a:t>Matthias Hoelzl | PET Workshop | Marseille | Sep 28</a:t>
            </a:r>
            <a:r>
              <a:rPr lang="en-GB" baseline="30000" smtClean="0"/>
              <a:t>th</a:t>
            </a:r>
            <a:r>
              <a:rPr lang="en-GB" smtClean="0"/>
              <a:t> 2017 |  Slide </a:t>
            </a:r>
            <a:fld id="{6A6D9FA1-99C7-4910-8E32-B85D378B0060}" type="slidenum">
              <a:rPr lang="en-GB" smtClean="0"/>
              <a:pPr algn="r"/>
              <a:t>22</a:t>
            </a:fld>
            <a:endParaRPr lang="en-GB" dirty="0"/>
          </a:p>
        </p:txBody>
      </p:sp>
      <p:grpSp>
        <p:nvGrpSpPr>
          <p:cNvPr id="21" name="Group 20"/>
          <p:cNvGrpSpPr/>
          <p:nvPr/>
        </p:nvGrpSpPr>
        <p:grpSpPr>
          <a:xfrm>
            <a:off x="-25733" y="1340768"/>
            <a:ext cx="9144000" cy="3236482"/>
            <a:chOff x="36512" y="1632678"/>
            <a:chExt cx="9144000" cy="3236482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12" y="1893701"/>
              <a:ext cx="9144000" cy="2975459"/>
            </a:xfrm>
            <a:prstGeom prst="rect">
              <a:avLst/>
            </a:prstGeom>
          </p:spPr>
        </p:pic>
        <p:sp>
          <p:nvSpPr>
            <p:cNvPr id="18" name="Oval 17"/>
            <p:cNvSpPr/>
            <p:nvPr/>
          </p:nvSpPr>
          <p:spPr>
            <a:xfrm>
              <a:off x="1124551" y="3128748"/>
              <a:ext cx="144016" cy="1080120"/>
            </a:xfrm>
            <a:prstGeom prst="ellipse">
              <a:avLst/>
            </a:prstGeom>
            <a:noFill/>
            <a:ln>
              <a:solidFill>
                <a:srgbClr val="2490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  <p:sp>
          <p:nvSpPr>
            <p:cNvPr id="19" name="Oval 18"/>
            <p:cNvSpPr/>
            <p:nvPr/>
          </p:nvSpPr>
          <p:spPr>
            <a:xfrm rot="1110495">
              <a:off x="1258449" y="2339006"/>
              <a:ext cx="309621" cy="885537"/>
            </a:xfrm>
            <a:prstGeom prst="ellipse">
              <a:avLst/>
            </a:prstGeom>
            <a:noFill/>
            <a:ln>
              <a:solidFill>
                <a:srgbClr val="2490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  <p:sp>
          <p:nvSpPr>
            <p:cNvPr id="20" name="Oval 19"/>
            <p:cNvSpPr/>
            <p:nvPr/>
          </p:nvSpPr>
          <p:spPr>
            <a:xfrm rot="2698745">
              <a:off x="1683167" y="1632678"/>
              <a:ext cx="432221" cy="1017512"/>
            </a:xfrm>
            <a:prstGeom prst="ellipse">
              <a:avLst/>
            </a:prstGeom>
            <a:noFill/>
            <a:ln>
              <a:solidFill>
                <a:srgbClr val="2490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8392415" y="5229200"/>
            <a:ext cx="718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B050"/>
                </a:solidFill>
                <a:sym typeface="Wingdings"/>
              </a:rPr>
              <a:t></a:t>
            </a:r>
            <a:endParaRPr lang="en-US" sz="4000" b="1" dirty="0">
              <a:solidFill>
                <a:srgbClr val="00B05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316416" y="1218238"/>
            <a:ext cx="7745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/>
              <a:t>L</a:t>
            </a:r>
            <a:r>
              <a:rPr lang="en-US" sz="1600" b="1" baseline="-25000" dirty="0" err="1" smtClean="0"/>
              <a:t>c</a:t>
            </a:r>
            <a:r>
              <a:rPr lang="en-US" sz="1600" b="1" dirty="0" smtClean="0"/>
              <a:t> [km]</a:t>
            </a:r>
            <a:endParaRPr lang="en-US" sz="1600" b="1" dirty="0"/>
          </a:p>
        </p:txBody>
      </p:sp>
      <p:sp>
        <p:nvSpPr>
          <p:cNvPr id="27" name="Content Placeholder 2"/>
          <p:cNvSpPr txBox="1">
            <a:spLocks/>
          </p:cNvSpPr>
          <p:nvPr/>
        </p:nvSpPr>
        <p:spPr>
          <a:xfrm>
            <a:off x="467543" y="764704"/>
            <a:ext cx="8642919" cy="590465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Connection length from the </a:t>
            </a:r>
            <a:r>
              <a:rPr lang="en-US" dirty="0" err="1" smtClean="0"/>
              <a:t>midplane</a:t>
            </a:r>
            <a:r>
              <a:rPr lang="en-US" dirty="0" smtClean="0"/>
              <a:t> to divertor targets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marL="457200" indent="-457200">
              <a:buFont typeface="+mj-lt"/>
              <a:buAutoNum type="arabicParenBoth"/>
            </a:pPr>
            <a:endParaRPr lang="en-US" dirty="0" smtClean="0"/>
          </a:p>
          <a:p>
            <a:pPr marL="457200" indent="-457200">
              <a:buFont typeface="+mj-lt"/>
              <a:buAutoNum type="arabicParenBoth"/>
            </a:pPr>
            <a:endParaRPr lang="en-US" dirty="0" smtClean="0"/>
          </a:p>
          <a:p>
            <a:r>
              <a:rPr lang="en-US" dirty="0" smtClean="0"/>
              <a:t>Cold front propagation in experiment </a:t>
            </a:r>
            <a:r>
              <a:rPr lang="en-US" sz="15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[E Trier et al, NF (in preparation)]</a:t>
            </a:r>
            <a:endParaRPr lang="en-US" dirty="0" smtClean="0"/>
          </a:p>
          <a:p>
            <a:pPr marL="857250" lvl="1" indent="-457200">
              <a:buFont typeface="+mj-lt"/>
              <a:buAutoNum type="arabicParenBoth"/>
            </a:pPr>
            <a:r>
              <a:rPr lang="en-US" dirty="0" smtClean="0"/>
              <a:t>Instantaneous		→ convection, first stochastic burst</a:t>
            </a:r>
          </a:p>
          <a:p>
            <a:pPr marL="857250" lvl="1" indent="-457200">
              <a:buFont typeface="+mj-lt"/>
              <a:buAutoNum type="arabicParenBoth"/>
            </a:pPr>
            <a:r>
              <a:rPr lang="en-US" dirty="0" smtClean="0"/>
              <a:t>Fast propagation	→ following front of stochastic region</a:t>
            </a:r>
          </a:p>
          <a:p>
            <a:pPr marL="857250" lvl="1" indent="-457200">
              <a:buFont typeface="+mj-lt"/>
              <a:buAutoNum type="arabicParenBoth"/>
            </a:pPr>
            <a:r>
              <a:rPr lang="en-US" dirty="0" smtClean="0"/>
              <a:t>Slow propagation	→ islands and local </a:t>
            </a:r>
            <a:r>
              <a:rPr lang="en-US" dirty="0" err="1" smtClean="0"/>
              <a:t>stochastization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3856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Cold front propagation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3" y="764704"/>
            <a:ext cx="8642919" cy="590465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Connection length from the </a:t>
            </a:r>
            <a:r>
              <a:rPr lang="en-US" dirty="0" err="1"/>
              <a:t>midplane</a:t>
            </a:r>
            <a:r>
              <a:rPr lang="en-US" dirty="0"/>
              <a:t> to divertor targets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457200" indent="-457200">
              <a:buFont typeface="+mj-lt"/>
              <a:buAutoNum type="arabicParenBoth"/>
            </a:pPr>
            <a:endParaRPr lang="en-US" dirty="0" smtClean="0"/>
          </a:p>
          <a:p>
            <a:pPr marL="457200" indent="-457200">
              <a:buFont typeface="+mj-lt"/>
              <a:buAutoNum type="arabicParenBoth"/>
            </a:pPr>
            <a:endParaRPr lang="en-US" dirty="0" smtClean="0"/>
          </a:p>
          <a:p>
            <a:r>
              <a:rPr lang="en-US" dirty="0" smtClean="0"/>
              <a:t>Cold front </a:t>
            </a:r>
            <a:r>
              <a:rPr lang="en-US" dirty="0"/>
              <a:t>propagation in </a:t>
            </a:r>
            <a:r>
              <a:rPr lang="en-US" dirty="0" smtClean="0"/>
              <a:t>experiment </a:t>
            </a:r>
            <a:r>
              <a:rPr lang="en-US" sz="15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[E </a:t>
            </a:r>
            <a:r>
              <a:rPr lang="en-US" sz="15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Trier et al, NF </a:t>
            </a:r>
            <a:r>
              <a:rPr lang="en-US" sz="15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(in preparation)]</a:t>
            </a:r>
            <a:endParaRPr lang="en-US" dirty="0" smtClean="0"/>
          </a:p>
          <a:p>
            <a:pPr marL="857250" lvl="1" indent="-457200">
              <a:buFont typeface="+mj-lt"/>
              <a:buAutoNum type="arabicParenBoth"/>
            </a:pPr>
            <a:r>
              <a:rPr lang="en-US" dirty="0" smtClean="0"/>
              <a:t>Instantaneous		→ convection, first stochastic burst</a:t>
            </a:r>
          </a:p>
          <a:p>
            <a:pPr marL="857250" lvl="1" indent="-457200">
              <a:buFont typeface="+mj-lt"/>
              <a:buAutoNum type="arabicParenBoth"/>
            </a:pPr>
            <a:r>
              <a:rPr lang="en-US" dirty="0" smtClean="0"/>
              <a:t>Fast propagation	→ following front </a:t>
            </a:r>
            <a:r>
              <a:rPr lang="en-US" dirty="0"/>
              <a:t>of stochastic </a:t>
            </a:r>
            <a:r>
              <a:rPr lang="en-US" dirty="0" smtClean="0"/>
              <a:t>region</a:t>
            </a:r>
            <a:endParaRPr lang="en-US" dirty="0"/>
          </a:p>
          <a:p>
            <a:pPr marL="857250" lvl="1" indent="-457200">
              <a:buFont typeface="+mj-lt"/>
              <a:buAutoNum type="arabicParenBoth"/>
            </a:pPr>
            <a:r>
              <a:rPr lang="en-US" dirty="0" smtClean="0"/>
              <a:t>Slow propagation	→ islands and local </a:t>
            </a:r>
            <a:r>
              <a:rPr lang="en-US" dirty="0" err="1" smtClean="0"/>
              <a:t>stochastization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mtClean="0"/>
              <a:t>Matthias Hoelzl | PET Workshop | Marseille | Sep 28</a:t>
            </a:r>
            <a:r>
              <a:rPr lang="en-GB" baseline="30000" smtClean="0"/>
              <a:t>th</a:t>
            </a:r>
            <a:r>
              <a:rPr lang="en-GB" smtClean="0"/>
              <a:t> 2017 |  Slide </a:t>
            </a:r>
            <a:fld id="{6A6D9FA1-99C7-4910-8E32-B85D378B0060}" type="slidenum">
              <a:rPr lang="en-GB" smtClean="0"/>
              <a:pPr algn="r"/>
              <a:t>23</a:t>
            </a:fld>
            <a:endParaRPr lang="en-GB" dirty="0"/>
          </a:p>
        </p:txBody>
      </p:sp>
      <p:grpSp>
        <p:nvGrpSpPr>
          <p:cNvPr id="21" name="Group 20"/>
          <p:cNvGrpSpPr/>
          <p:nvPr/>
        </p:nvGrpSpPr>
        <p:grpSpPr>
          <a:xfrm>
            <a:off x="-25733" y="1340768"/>
            <a:ext cx="9144000" cy="3236482"/>
            <a:chOff x="36512" y="1632678"/>
            <a:chExt cx="9144000" cy="3236482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12" y="1893701"/>
              <a:ext cx="9144000" cy="2975459"/>
            </a:xfrm>
            <a:prstGeom prst="rect">
              <a:avLst/>
            </a:prstGeom>
          </p:spPr>
        </p:pic>
        <p:sp>
          <p:nvSpPr>
            <p:cNvPr id="18" name="Oval 17"/>
            <p:cNvSpPr/>
            <p:nvPr/>
          </p:nvSpPr>
          <p:spPr>
            <a:xfrm>
              <a:off x="1124551" y="3128748"/>
              <a:ext cx="144016" cy="1080120"/>
            </a:xfrm>
            <a:prstGeom prst="ellipse">
              <a:avLst/>
            </a:prstGeom>
            <a:noFill/>
            <a:ln>
              <a:solidFill>
                <a:srgbClr val="2490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  <p:sp>
          <p:nvSpPr>
            <p:cNvPr id="19" name="Oval 18"/>
            <p:cNvSpPr/>
            <p:nvPr/>
          </p:nvSpPr>
          <p:spPr>
            <a:xfrm rot="1110495">
              <a:off x="1258449" y="2339006"/>
              <a:ext cx="309621" cy="885537"/>
            </a:xfrm>
            <a:prstGeom prst="ellipse">
              <a:avLst/>
            </a:prstGeom>
            <a:noFill/>
            <a:ln>
              <a:solidFill>
                <a:srgbClr val="2490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  <p:sp>
          <p:nvSpPr>
            <p:cNvPr id="20" name="Oval 19"/>
            <p:cNvSpPr/>
            <p:nvPr/>
          </p:nvSpPr>
          <p:spPr>
            <a:xfrm rot="2698745">
              <a:off x="1683167" y="1632678"/>
              <a:ext cx="432221" cy="1017512"/>
            </a:xfrm>
            <a:prstGeom prst="ellipse">
              <a:avLst/>
            </a:prstGeom>
            <a:noFill/>
            <a:ln>
              <a:solidFill>
                <a:srgbClr val="2490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8392415" y="5229200"/>
            <a:ext cx="718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B050"/>
                </a:solidFill>
                <a:sym typeface="Wingdings"/>
              </a:rPr>
              <a:t></a:t>
            </a:r>
            <a:endParaRPr lang="en-US" sz="4000" b="1" dirty="0">
              <a:solidFill>
                <a:srgbClr val="00B050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837" y="1637127"/>
            <a:ext cx="2433699" cy="2399422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8316416" y="1218238"/>
            <a:ext cx="7745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/>
              <a:t>L</a:t>
            </a:r>
            <a:r>
              <a:rPr lang="en-US" sz="1600" b="1" baseline="-25000" dirty="0" err="1" smtClean="0"/>
              <a:t>c</a:t>
            </a:r>
            <a:r>
              <a:rPr lang="en-US" sz="1600" b="1" dirty="0" smtClean="0"/>
              <a:t> [km]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188457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Divertor Heat Flux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47260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Simulation:</a:t>
            </a:r>
          </a:p>
          <a:p>
            <a:r>
              <a:rPr lang="en-US" dirty="0" smtClean="0"/>
              <a:t>60% to outer and</a:t>
            </a:r>
            <a:br>
              <a:rPr lang="en-US" dirty="0" smtClean="0"/>
            </a:br>
            <a:r>
              <a:rPr lang="en-US" dirty="0" smtClean="0"/>
              <a:t>40% to inner divertor</a:t>
            </a:r>
          </a:p>
          <a:p>
            <a:r>
              <a:rPr lang="en-US" dirty="0" smtClean="0"/>
              <a:t>Without background</a:t>
            </a:r>
            <a:br>
              <a:rPr lang="en-US" dirty="0" smtClean="0"/>
            </a:br>
            <a:r>
              <a:rPr lang="en-US" dirty="0" smtClean="0"/>
              <a:t>flows almost entirely</a:t>
            </a:r>
            <a:br>
              <a:rPr lang="en-US" dirty="0" smtClean="0"/>
            </a:br>
            <a:r>
              <a:rPr lang="en-US" dirty="0" smtClean="0"/>
              <a:t>to outer divertor</a:t>
            </a:r>
          </a:p>
          <a:p>
            <a:r>
              <a:rPr lang="en-US" dirty="0" smtClean="0"/>
              <a:t>Weak toroidal</a:t>
            </a:r>
            <a:br>
              <a:rPr lang="en-US" dirty="0" smtClean="0"/>
            </a:br>
            <a:r>
              <a:rPr lang="en-US" dirty="0" smtClean="0"/>
              <a:t>asymmetry</a:t>
            </a:r>
          </a:p>
          <a:p>
            <a:endParaRPr lang="en-US" sz="1700" dirty="0"/>
          </a:p>
          <a:p>
            <a:endParaRPr lang="en-US" sz="1700" dirty="0" smtClean="0"/>
          </a:p>
          <a:p>
            <a:endParaRPr lang="en-US" sz="1700" dirty="0" smtClean="0"/>
          </a:p>
          <a:p>
            <a:pPr marL="0" indent="0">
              <a:buNone/>
            </a:pPr>
            <a:r>
              <a:rPr lang="en-US" dirty="0" smtClean="0"/>
              <a:t>Thermography measurements allow detailed comparisons,</a:t>
            </a:r>
            <a:br>
              <a:rPr lang="en-US" dirty="0" smtClean="0"/>
            </a:br>
            <a:r>
              <a:rPr lang="en-US" dirty="0" smtClean="0"/>
              <a:t>e.g., of the heat flux asymmetry between inner and outer divertor for different field directions</a:t>
            </a:r>
          </a:p>
          <a:p>
            <a:pPr marL="0" indent="0">
              <a:buNone/>
            </a:pPr>
            <a:r>
              <a:rPr lang="en-US" sz="13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[T </a:t>
            </a:r>
            <a:r>
              <a:rPr lang="en-US" sz="13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Eich</a:t>
            </a:r>
            <a:r>
              <a:rPr lang="en-US" sz="13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et al, PPCF 47, 815 (2005</a:t>
            </a:r>
            <a:r>
              <a:rPr lang="en-US" sz="13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)]   [</a:t>
            </a:r>
            <a:r>
              <a:rPr lang="en-US" sz="13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 </a:t>
            </a:r>
            <a:r>
              <a:rPr lang="en-US" sz="13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Eich</a:t>
            </a:r>
            <a:r>
              <a:rPr lang="en-US" sz="13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et al, J </a:t>
            </a:r>
            <a:r>
              <a:rPr lang="en-US" sz="13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Nucl</a:t>
            </a:r>
            <a:r>
              <a:rPr lang="en-US" sz="13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Mater 363-365, 989 (2007)]</a:t>
            </a:r>
            <a:br>
              <a:rPr lang="en-US" sz="13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US" sz="13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[T </a:t>
            </a:r>
            <a:r>
              <a:rPr lang="en-US" sz="13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Eich</a:t>
            </a:r>
            <a:r>
              <a:rPr lang="en-US" sz="13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et al, J </a:t>
            </a:r>
            <a:r>
              <a:rPr lang="en-US" sz="13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Nucl</a:t>
            </a:r>
            <a:r>
              <a:rPr lang="en-US" sz="13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Mater 390-391, 760 (2009</a:t>
            </a:r>
            <a:r>
              <a:rPr lang="en-US" sz="13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)]</a:t>
            </a:r>
            <a:endParaRPr lang="en-US" sz="13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dirty="0" smtClean="0"/>
              <a:t>Matthias Hoelzl et al | PET Workshop | Marseille | Sep 28</a:t>
            </a:r>
            <a:r>
              <a:rPr lang="en-GB" baseline="30000" dirty="0" smtClean="0"/>
              <a:t>th</a:t>
            </a:r>
            <a:r>
              <a:rPr lang="en-GB" dirty="0" smtClean="0"/>
              <a:t> 2017 |  Slide </a:t>
            </a:r>
            <a:fld id="{6A6D9FA1-99C7-4910-8E32-B85D378B0060}" type="slidenum">
              <a:rPr lang="en-GB" smtClean="0"/>
              <a:pPr algn="r"/>
              <a:t>24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726329"/>
            <a:ext cx="4788024" cy="3433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642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Peak energy </a:t>
            </a:r>
            <a:r>
              <a:rPr lang="en-US" dirty="0" err="1"/>
              <a:t>f</a:t>
            </a:r>
            <a:r>
              <a:rPr lang="en-US" dirty="0" err="1" smtClean="0"/>
              <a:t>luence</a:t>
            </a:r>
            <a:r>
              <a:rPr lang="en-US" dirty="0" smtClean="0"/>
              <a:t> to the divertor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616624"/>
          </a:xfrm>
        </p:spPr>
        <p:txBody>
          <a:bodyPr>
            <a:normAutofit/>
          </a:bodyPr>
          <a:lstStyle/>
          <a:p>
            <a:r>
              <a:rPr lang="en-US" dirty="0" smtClean="0"/>
              <a:t>“</a:t>
            </a:r>
            <a:r>
              <a:rPr lang="en-US" dirty="0"/>
              <a:t>ELM energy </a:t>
            </a:r>
            <a:r>
              <a:rPr lang="en-US" dirty="0" err="1"/>
              <a:t>fluence</a:t>
            </a:r>
            <a:r>
              <a:rPr lang="en-US" dirty="0"/>
              <a:t> is </a:t>
            </a:r>
            <a:r>
              <a:rPr lang="en-US" dirty="0" smtClean="0"/>
              <a:t>about</a:t>
            </a:r>
            <a:br>
              <a:rPr lang="en-US" dirty="0" smtClean="0"/>
            </a:br>
            <a:r>
              <a:rPr lang="en-US" dirty="0" smtClean="0"/>
              <a:t>proportional to pedestal top</a:t>
            </a:r>
            <a:br>
              <a:rPr lang="en-US" dirty="0" smtClean="0"/>
            </a:br>
            <a:r>
              <a:rPr lang="en-US" dirty="0" smtClean="0"/>
              <a:t>pressure </a:t>
            </a:r>
            <a:r>
              <a:rPr lang="en-US" dirty="0"/>
              <a:t>as well as to the </a:t>
            </a:r>
            <a:r>
              <a:rPr lang="en-US" dirty="0" smtClean="0"/>
              <a:t>linear</a:t>
            </a:r>
            <a:br>
              <a:rPr lang="en-US" dirty="0" smtClean="0"/>
            </a:br>
            <a:r>
              <a:rPr lang="en-US" dirty="0" smtClean="0"/>
              <a:t>machine </a:t>
            </a:r>
            <a:r>
              <a:rPr lang="en-US" dirty="0"/>
              <a:t>size and </a:t>
            </a:r>
            <a:r>
              <a:rPr lang="en-US" dirty="0" smtClean="0"/>
              <a:t>dependent</a:t>
            </a:r>
            <a:br>
              <a:rPr lang="en-US" dirty="0" smtClean="0"/>
            </a:br>
            <a:r>
              <a:rPr lang="en-US" dirty="0" smtClean="0"/>
              <a:t>on </a:t>
            </a:r>
            <a:r>
              <a:rPr lang="en-US" dirty="0"/>
              <a:t>the square root </a:t>
            </a:r>
            <a:r>
              <a:rPr lang="en-US" dirty="0" smtClean="0"/>
              <a:t>of the</a:t>
            </a:r>
            <a:br>
              <a:rPr lang="en-US" dirty="0" smtClean="0"/>
            </a:br>
            <a:r>
              <a:rPr lang="en-US" dirty="0" smtClean="0"/>
              <a:t>relative </a:t>
            </a:r>
            <a:r>
              <a:rPr lang="en-US" dirty="0"/>
              <a:t>ELM </a:t>
            </a:r>
            <a:r>
              <a:rPr lang="en-US" dirty="0" smtClean="0"/>
              <a:t>size”</a:t>
            </a:r>
            <a:br>
              <a:rPr lang="en-US" dirty="0" smtClean="0"/>
            </a:br>
            <a:r>
              <a:rPr lang="en-US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[T </a:t>
            </a:r>
            <a:r>
              <a:rPr lang="en-US" sz="1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Eich</a:t>
            </a:r>
            <a:r>
              <a:rPr lang="en-US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et al, submitted]</a:t>
            </a:r>
            <a:endParaRPr lang="en-US" b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en-US" sz="1700" dirty="0"/>
          </a:p>
          <a:p>
            <a:r>
              <a:rPr lang="en-US" dirty="0" smtClean="0"/>
              <a:t>Series of JET simulations fits</a:t>
            </a:r>
            <a:br>
              <a:rPr lang="en-US" dirty="0" smtClean="0"/>
            </a:br>
            <a:r>
              <a:rPr lang="en-US" dirty="0" smtClean="0"/>
              <a:t>very well with the experiment</a:t>
            </a:r>
            <a:br>
              <a:rPr lang="en-US" dirty="0" smtClean="0"/>
            </a:br>
            <a:r>
              <a:rPr lang="en-US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[S Pamela et al, NF 57, 076006 (2017)]</a:t>
            </a:r>
            <a:endParaRPr lang="en-US" sz="2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en-US" sz="1700" dirty="0" smtClean="0"/>
          </a:p>
          <a:p>
            <a:r>
              <a:rPr lang="en-US" dirty="0" smtClean="0"/>
              <a:t>However, simulations including</a:t>
            </a:r>
            <a:br>
              <a:rPr lang="en-US" dirty="0" smtClean="0"/>
            </a:br>
            <a:r>
              <a:rPr lang="en-US" dirty="0" smtClean="0"/>
              <a:t>neoclassical and diamagnetic</a:t>
            </a:r>
            <a:br>
              <a:rPr lang="en-US" dirty="0" smtClean="0"/>
            </a:br>
            <a:r>
              <a:rPr lang="en-US" dirty="0" smtClean="0"/>
              <a:t>flows tend to systematically underestimate losses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dirty="0" smtClean="0"/>
              <a:t>Matthias Hoelzl | PET Workshop | Marseille | Sep 28</a:t>
            </a:r>
            <a:r>
              <a:rPr lang="en-GB" baseline="30000" dirty="0" smtClean="0"/>
              <a:t>th</a:t>
            </a:r>
            <a:r>
              <a:rPr lang="en-GB" dirty="0" smtClean="0"/>
              <a:t> 2017 |  Slide </a:t>
            </a:r>
            <a:fld id="{6A6D9FA1-99C7-4910-8E32-B85D378B0060}" type="slidenum">
              <a:rPr lang="en-GB" smtClean="0"/>
              <a:pPr algn="r"/>
              <a:t>25</a:t>
            </a:fld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217" y="692696"/>
            <a:ext cx="3412850" cy="324035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94112" y="3933056"/>
            <a:ext cx="718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B050"/>
                </a:solidFill>
                <a:sym typeface="Wingdings"/>
              </a:rPr>
              <a:t></a:t>
            </a:r>
            <a:endParaRPr lang="en-US" sz="4000" b="1" dirty="0">
              <a:solidFill>
                <a:srgbClr val="00B05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94112" y="5085184"/>
            <a:ext cx="718048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sym typeface="Wingdings"/>
              </a:rPr>
              <a:t>?</a:t>
            </a:r>
            <a:endParaRPr lang="en-US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731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Decay of the instability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mtClean="0"/>
              <a:t>Matthias Hoelzl | PET Workshop | Marseille | Sep 28</a:t>
            </a:r>
            <a:r>
              <a:rPr lang="en-GB" baseline="30000" smtClean="0"/>
              <a:t>th</a:t>
            </a:r>
            <a:r>
              <a:rPr lang="en-GB" smtClean="0"/>
              <a:t> 2017 |  Slide </a:t>
            </a:r>
            <a:fld id="{6A6D9FA1-99C7-4910-8E32-B85D378B0060}" type="slidenum">
              <a:rPr lang="en-GB" smtClean="0"/>
              <a:pPr algn="r"/>
              <a:t>26</a:t>
            </a:fld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512" y="3461316"/>
            <a:ext cx="2954598" cy="306402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956376" y="4417367"/>
            <a:ext cx="1512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t-t</a:t>
            </a:r>
            <a:r>
              <a:rPr lang="en-US" sz="1400" i="1" baseline="-25000" dirty="0" smtClean="0"/>
              <a:t>ELM</a:t>
            </a:r>
            <a:r>
              <a:rPr lang="en-US" sz="1400" i="1" dirty="0" smtClean="0"/>
              <a:t>=1.88ms</a:t>
            </a:r>
            <a:endParaRPr lang="en-US" sz="1400" i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16"/>
          <a:stretch/>
        </p:blipFill>
        <p:spPr>
          <a:xfrm>
            <a:off x="6122894" y="796015"/>
            <a:ext cx="2992216" cy="18447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772816"/>
            <a:ext cx="3657707" cy="276290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4703"/>
            <a:ext cx="8686800" cy="5832649"/>
          </a:xfrm>
        </p:spPr>
        <p:txBody>
          <a:bodyPr>
            <a:normAutofit lnSpcReduction="10000"/>
          </a:bodyPr>
          <a:lstStyle/>
          <a:p>
            <a:pPr marL="342900" lvl="1" indent="-342900"/>
            <a:r>
              <a:rPr lang="en-US" sz="2400" dirty="0"/>
              <a:t>Decay well below stability threshold</a:t>
            </a:r>
          </a:p>
          <a:p>
            <a:pPr marL="342900" lvl="1" indent="-342900"/>
            <a:r>
              <a:rPr lang="en-US" sz="2400" dirty="0" smtClean="0"/>
              <a:t>Short and </a:t>
            </a:r>
            <a:r>
              <a:rPr lang="en-US" sz="2400" dirty="0"/>
              <a:t>long </a:t>
            </a:r>
            <a:r>
              <a:rPr lang="en-US" sz="2400" dirty="0" smtClean="0"/>
              <a:t>ELMs in experiment</a:t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2400" dirty="0" smtClean="0"/>
              <a:t>    					      </a:t>
            </a:r>
            <a:r>
              <a:rPr lang="en-US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[L </a:t>
            </a:r>
            <a:r>
              <a:rPr lang="en-US" sz="14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Frassinetti</a:t>
            </a:r>
            <a:r>
              <a:rPr lang="en-US" sz="1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et al, NF 57, 022004 (2017</a:t>
            </a:r>
            <a:r>
              <a:rPr lang="en-US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)]</a:t>
            </a:r>
            <a:r>
              <a:rPr lang="en-US" sz="1400" dirty="0"/>
              <a:t/>
            </a:r>
            <a:br>
              <a:rPr lang="en-US" sz="1400" dirty="0"/>
            </a:b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fr-FR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[B </a:t>
            </a:r>
            <a:r>
              <a:rPr lang="fr-FR" sz="1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Sieglin</a:t>
            </a:r>
            <a:r>
              <a:rPr lang="fr-FR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et al, PPCF 55, 124039 (2013)]</a:t>
            </a:r>
            <a:endParaRPr lang="en-US" sz="1400" b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en-US" sz="1000" dirty="0"/>
          </a:p>
          <a:p>
            <a:r>
              <a:rPr lang="en-US" dirty="0" smtClean="0"/>
              <a:t>Stabilizing: Pedestal pressure</a:t>
            </a:r>
            <a:br>
              <a:rPr lang="en-US" dirty="0" smtClean="0"/>
            </a:br>
            <a:r>
              <a:rPr lang="en-US" dirty="0" smtClean="0"/>
              <a:t>gradients and current densities drop</a:t>
            </a:r>
          </a:p>
          <a:p>
            <a:r>
              <a:rPr lang="en-US" dirty="0" smtClean="0"/>
              <a:t>Destabilizing: Large local gradients,</a:t>
            </a:r>
            <a:br>
              <a:rPr lang="en-US" dirty="0" smtClean="0"/>
            </a:br>
            <a:r>
              <a:rPr lang="en-US" dirty="0" err="1" smtClean="0"/>
              <a:t>ExB</a:t>
            </a:r>
            <a:r>
              <a:rPr lang="en-US" dirty="0" smtClean="0"/>
              <a:t> and diamagnetic flows decrease</a:t>
            </a:r>
            <a:endParaRPr lang="en-US" sz="2400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296885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Tungsten exhaust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725144"/>
            <a:ext cx="8229600" cy="2016224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GB" sz="1400" b="1" dirty="0">
                <a:solidFill>
                  <a:schemeClr val="tx2">
                    <a:lumMod val="60000"/>
                    <a:lumOff val="40000"/>
                  </a:schemeClr>
                </a:solidFill>
                <a:highlight>
                  <a:srgbClr val="FFFFFF"/>
                </a:highlight>
              </a:rPr>
              <a:t>[DC van </a:t>
            </a:r>
            <a:r>
              <a:rPr lang="en-GB" sz="1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highlight>
                  <a:srgbClr val="FFFFFF"/>
                </a:highlight>
              </a:rPr>
              <a:t>Vugt</a:t>
            </a:r>
            <a:r>
              <a:rPr lang="en-GB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  <a:highlight>
                  <a:srgbClr val="FFFFFF"/>
                </a:highlight>
              </a:rPr>
              <a:t>, GTA Huysmans, M Hoelzl </a:t>
            </a:r>
            <a:r>
              <a:rPr lang="en-GB" sz="1400" b="1" dirty="0">
                <a:solidFill>
                  <a:schemeClr val="tx2">
                    <a:lumMod val="60000"/>
                    <a:lumOff val="40000"/>
                  </a:schemeClr>
                </a:solidFill>
                <a:highlight>
                  <a:srgbClr val="FFFFFF"/>
                </a:highlight>
              </a:rPr>
              <a:t>et al, </a:t>
            </a:r>
            <a:r>
              <a:rPr lang="en-GB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  <a:highlight>
                  <a:srgbClr val="FFFFFF"/>
                </a:highlight>
              </a:rPr>
              <a:t>NF (in </a:t>
            </a:r>
            <a:r>
              <a:rPr lang="en-GB" sz="1400" b="1" dirty="0">
                <a:solidFill>
                  <a:schemeClr val="tx2">
                    <a:lumMod val="60000"/>
                    <a:lumOff val="40000"/>
                  </a:schemeClr>
                </a:solidFill>
                <a:highlight>
                  <a:srgbClr val="FFFFFF"/>
                </a:highlight>
              </a:rPr>
              <a:t>preparation)]</a:t>
            </a:r>
          </a:p>
          <a:p>
            <a:pPr marL="0" lvl="0" indent="0">
              <a:buNone/>
            </a:pPr>
            <a:endParaRPr lang="en-GB" sz="900" dirty="0" smtClean="0">
              <a:solidFill>
                <a:srgbClr val="153243"/>
              </a:solidFill>
              <a:highlight>
                <a:srgbClr val="FFFFFF"/>
              </a:highlight>
            </a:endParaRPr>
          </a:p>
          <a:p>
            <a:pPr lvl="0"/>
            <a:r>
              <a:rPr lang="en-GB" dirty="0" smtClean="0">
                <a:solidFill>
                  <a:srgbClr val="153243"/>
                </a:solidFill>
                <a:highlight>
                  <a:srgbClr val="FFFFFF"/>
                </a:highlight>
              </a:rPr>
              <a:t>Tungsten transport in ASDEX Upgrade ELM case</a:t>
            </a:r>
          </a:p>
          <a:p>
            <a:pPr lvl="0"/>
            <a:r>
              <a:rPr lang="en-GB" dirty="0" smtClean="0">
                <a:solidFill>
                  <a:srgbClr val="153243"/>
                </a:solidFill>
                <a:highlight>
                  <a:srgbClr val="FFFFFF"/>
                </a:highlight>
              </a:rPr>
              <a:t>Mixing due to perturbation of </a:t>
            </a:r>
            <a:r>
              <a:rPr lang="en-GB" dirty="0" smtClean="0">
                <a:solidFill>
                  <a:srgbClr val="153243"/>
                </a:solidFill>
                <a:highlight>
                  <a:srgbClr val="FFFFFF"/>
                </a:highlight>
              </a:rPr>
              <a:t>E-field</a:t>
            </a:r>
            <a:br>
              <a:rPr lang="en-GB" dirty="0" smtClean="0">
                <a:solidFill>
                  <a:srgbClr val="153243"/>
                </a:solidFill>
                <a:highlight>
                  <a:srgbClr val="FFFFFF"/>
                </a:highlight>
              </a:rPr>
            </a:br>
            <a:r>
              <a:rPr lang="en-GB" dirty="0" smtClean="0">
                <a:solidFill>
                  <a:srgbClr val="153243"/>
                </a:solidFill>
                <a:highlight>
                  <a:srgbClr val="FFFFFF"/>
                </a:highlight>
              </a:rPr>
              <a:t>(Preliminary results)</a:t>
            </a:r>
            <a:endParaRPr lang="en-GB" dirty="0" smtClean="0">
              <a:solidFill>
                <a:srgbClr val="153243"/>
              </a:solidFill>
              <a:highlight>
                <a:srgbClr val="FFFFFF"/>
              </a:highlight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mtClean="0"/>
              <a:t>Matthias Hoelzl | PET Workshop | Marseille | Sep 28</a:t>
            </a:r>
            <a:r>
              <a:rPr lang="en-GB" baseline="30000" smtClean="0"/>
              <a:t>th</a:t>
            </a:r>
            <a:r>
              <a:rPr lang="en-GB" smtClean="0"/>
              <a:t> 2017 |  Slide </a:t>
            </a:r>
            <a:fld id="{6A6D9FA1-99C7-4910-8E32-B85D378B0060}" type="slidenum">
              <a:rPr lang="en-GB" smtClean="0"/>
              <a:pPr algn="r"/>
              <a:t>27</a:t>
            </a:fld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228" y="1052742"/>
            <a:ext cx="5978772" cy="36724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692696"/>
            <a:ext cx="4270081" cy="15442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2348880"/>
            <a:ext cx="30598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[R Dux et al, NF 51, 053002 (2011)]</a:t>
            </a:r>
            <a:endParaRPr lang="en-US" sz="1400" b="1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3657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6000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6000" b="1" dirty="0" smtClean="0">
                <a:solidFill>
                  <a:schemeClr val="accent5">
                    <a:lumMod val="75000"/>
                  </a:schemeClr>
                </a:solidFill>
              </a:rPr>
              <a:t>Control:</a:t>
            </a:r>
            <a:endParaRPr lang="en-US" sz="6000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4800" dirty="0" smtClean="0">
                <a:solidFill>
                  <a:schemeClr val="accent5">
                    <a:lumMod val="75000"/>
                  </a:schemeClr>
                </a:solidFill>
              </a:rPr>
              <a:t>Which </a:t>
            </a:r>
            <a:r>
              <a:rPr lang="en-US" sz="4800" dirty="0">
                <a:solidFill>
                  <a:schemeClr val="accent5">
                    <a:lumMod val="75000"/>
                  </a:schemeClr>
                </a:solidFill>
              </a:rPr>
              <a:t>methods are under investigation?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dirty="0" smtClean="0"/>
              <a:t>Matthias Hoelzl | PET Workshop | Marseille | Sep 28</a:t>
            </a:r>
            <a:r>
              <a:rPr lang="en-GB" baseline="30000" dirty="0" smtClean="0"/>
              <a:t>th</a:t>
            </a:r>
            <a:r>
              <a:rPr lang="en-GB" dirty="0" smtClean="0"/>
              <a:t> 2017 |  Slide </a:t>
            </a:r>
            <a:fld id="{6A6D9FA1-99C7-4910-8E32-B85D378B0060}" type="slidenum">
              <a:rPr lang="en-GB" smtClean="0"/>
              <a:pPr algn="r"/>
              <a:t>28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7314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8800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4400" b="1" dirty="0" smtClean="0">
                <a:solidFill>
                  <a:schemeClr val="accent5">
                    <a:lumMod val="75000"/>
                  </a:schemeClr>
                </a:solidFill>
              </a:rPr>
              <a:t>Quiescent H-Mode:</a:t>
            </a:r>
            <a:br>
              <a:rPr lang="en-US" sz="4400" b="1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sz="4400" b="1" dirty="0" smtClean="0">
                <a:solidFill>
                  <a:schemeClr val="accent5">
                    <a:lumMod val="75000"/>
                  </a:schemeClr>
                </a:solidFill>
              </a:rPr>
              <a:t>A natural</a:t>
            </a:r>
            <a:br>
              <a:rPr lang="en-US" sz="4400" b="1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sz="4400" b="1" dirty="0" smtClean="0">
                <a:solidFill>
                  <a:schemeClr val="accent5">
                    <a:lumMod val="75000"/>
                  </a:schemeClr>
                </a:solidFill>
              </a:rPr>
              <a:t>ELM-free regime</a:t>
            </a:r>
            <a:endParaRPr lang="de-DE" sz="4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dirty="0" smtClean="0"/>
              <a:t>Matthias Hoelzl | PET Workshop | Marseille | Sep 28</a:t>
            </a:r>
            <a:r>
              <a:rPr lang="en-GB" baseline="30000" dirty="0" smtClean="0"/>
              <a:t>th</a:t>
            </a:r>
            <a:r>
              <a:rPr lang="en-GB" dirty="0" smtClean="0"/>
              <a:t> 2017 |  Slide </a:t>
            </a:r>
            <a:fld id="{6A6D9FA1-99C7-4910-8E32-B85D378B0060}" type="slidenum">
              <a:rPr lang="en-GB" smtClean="0"/>
              <a:pPr algn="r"/>
              <a:t>29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1835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4400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6000" b="1" dirty="0" smtClean="0">
                <a:solidFill>
                  <a:schemeClr val="accent5">
                    <a:lumMod val="75000"/>
                  </a:schemeClr>
                </a:solidFill>
              </a:rPr>
              <a:t>Motivation:</a:t>
            </a:r>
          </a:p>
          <a:p>
            <a:pPr marL="0" indent="0" algn="ctr">
              <a:buNone/>
            </a:pPr>
            <a:r>
              <a:rPr lang="en-US" sz="4800" dirty="0" smtClean="0">
                <a:solidFill>
                  <a:schemeClr val="accent5">
                    <a:lumMod val="75000"/>
                  </a:schemeClr>
                </a:solidFill>
              </a:rPr>
              <a:t>Why ELMs?</a:t>
            </a:r>
          </a:p>
          <a:p>
            <a:pPr marL="0" indent="0" algn="ctr">
              <a:buNone/>
            </a:pPr>
            <a:r>
              <a:rPr lang="en-US" sz="4800" dirty="0" smtClean="0">
                <a:solidFill>
                  <a:schemeClr val="accent5">
                    <a:lumMod val="75000"/>
                  </a:schemeClr>
                </a:solidFill>
              </a:rPr>
              <a:t>Why </a:t>
            </a:r>
            <a:r>
              <a:rPr lang="en-US" sz="4800" dirty="0">
                <a:solidFill>
                  <a:schemeClr val="accent5">
                    <a:lumMod val="75000"/>
                  </a:schemeClr>
                </a:solidFill>
              </a:rPr>
              <a:t>non-linear simulations?</a:t>
            </a:r>
          </a:p>
          <a:p>
            <a:pPr marL="0" indent="0" algn="ctr">
              <a:buNone/>
            </a:pPr>
            <a:endParaRPr lang="de-DE" sz="6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dirty="0" smtClean="0"/>
              <a:t>Matthias Hoelzl | PET Workshop | Marseille | Sep 28</a:t>
            </a:r>
            <a:r>
              <a:rPr lang="en-GB" baseline="30000" dirty="0" smtClean="0"/>
              <a:t>th</a:t>
            </a:r>
            <a:r>
              <a:rPr lang="en-GB" dirty="0" smtClean="0"/>
              <a:t> 2017 |  Slide </a:t>
            </a:r>
            <a:fld id="{6A6D9FA1-99C7-4910-8E32-B85D378B0060}" type="slidenum">
              <a:rPr lang="en-GB" smtClean="0"/>
              <a:pPr algn="r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59248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Quiescent H-Mode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400600"/>
          </a:xfrm>
        </p:spPr>
        <p:txBody>
          <a:bodyPr>
            <a:normAutofit/>
          </a:bodyPr>
          <a:lstStyle/>
          <a:p>
            <a:r>
              <a:rPr lang="en-US" dirty="0" smtClean="0"/>
              <a:t>First observed in DIII-D </a:t>
            </a:r>
            <a:r>
              <a:rPr lang="en-US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[CM Greenfield et al, PRL 86, 4544 (2001)]</a:t>
            </a:r>
          </a:p>
          <a:p>
            <a:r>
              <a:rPr lang="en-US" dirty="0" smtClean="0"/>
              <a:t>Key: Plasma shaping, shear flows, and field direction</a:t>
            </a:r>
            <a:endParaRPr lang="en-US" dirty="0"/>
          </a:p>
          <a:p>
            <a:endParaRPr lang="en-US" sz="1600" dirty="0"/>
          </a:p>
          <a:p>
            <a:r>
              <a:rPr lang="en-US" dirty="0" smtClean="0"/>
              <a:t>Density shows “Edge harmonic oscillation” (EHO</a:t>
            </a:r>
            <a:r>
              <a:rPr lang="en-US" dirty="0" smtClean="0"/>
              <a:t>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dirty="0" smtClean="0"/>
              <a:t>Matthias Hoelzl | PET Workshop | Marseille | Sep 28</a:t>
            </a:r>
            <a:r>
              <a:rPr lang="en-GB" baseline="30000" dirty="0" smtClean="0"/>
              <a:t>th</a:t>
            </a:r>
            <a:r>
              <a:rPr lang="en-GB" dirty="0" smtClean="0"/>
              <a:t> 2017 |  Slide </a:t>
            </a:r>
            <a:fld id="{6A6D9FA1-99C7-4910-8E32-B85D378B0060}" type="slidenum">
              <a:rPr lang="en-GB" smtClean="0"/>
              <a:pPr algn="r"/>
              <a:t>30</a:t>
            </a:fld>
            <a:endParaRPr lang="en-GB" dirty="0"/>
          </a:p>
        </p:txBody>
      </p:sp>
      <p:grpSp>
        <p:nvGrpSpPr>
          <p:cNvPr id="15" name="Group 14"/>
          <p:cNvGrpSpPr/>
          <p:nvPr/>
        </p:nvGrpSpPr>
        <p:grpSpPr>
          <a:xfrm>
            <a:off x="1043608" y="3422095"/>
            <a:ext cx="5688632" cy="3103250"/>
            <a:chOff x="1125312" y="3679547"/>
            <a:chExt cx="4820692" cy="2629773"/>
          </a:xfrm>
        </p:grpSpPr>
        <p:grpSp>
          <p:nvGrpSpPr>
            <p:cNvPr id="12" name="Group 11"/>
            <p:cNvGrpSpPr/>
            <p:nvPr/>
          </p:nvGrpSpPr>
          <p:grpSpPr>
            <a:xfrm>
              <a:off x="1463865" y="3679547"/>
              <a:ext cx="4482139" cy="2629773"/>
              <a:chOff x="1463865" y="3679547"/>
              <a:chExt cx="4482139" cy="2629773"/>
            </a:xfrm>
          </p:grpSpPr>
          <p:pic>
            <p:nvPicPr>
              <p:cNvPr id="10" name="Picture 3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63865" y="3679547"/>
                <a:ext cx="4482139" cy="26297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" name="Rectangle 10"/>
              <p:cNvSpPr/>
              <p:nvPr/>
            </p:nvSpPr>
            <p:spPr>
              <a:xfrm>
                <a:off x="2722832" y="3717032"/>
                <a:ext cx="1273104" cy="351315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ctr">
                  <a:lnSpc>
                    <a:spcPts val="2200"/>
                  </a:lnSpc>
                </a:pPr>
                <a:r>
                  <a:rPr lang="en-US" sz="1400" i="1" dirty="0">
                    <a:solidFill>
                      <a:schemeClr val="bg1"/>
                    </a:solidFill>
                  </a:rPr>
                  <a:t>DIII-D #145117</a:t>
                </a: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 rot="16200000">
              <a:off x="956996" y="4677436"/>
              <a:ext cx="67518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f(kHz)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3540708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Simulations for DIII-D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mtClean="0"/>
              <a:t>Matthias Hoelzl et al | PET Workshop | Marseille | Sep 28</a:t>
            </a:r>
            <a:r>
              <a:rPr lang="en-GB" baseline="30000" smtClean="0"/>
              <a:t>th</a:t>
            </a:r>
            <a:r>
              <a:rPr lang="en-GB" smtClean="0"/>
              <a:t> 2017 |  Slide </a:t>
            </a:r>
            <a:fld id="{6A6D9FA1-99C7-4910-8E32-B85D378B0060}" type="slidenum">
              <a:rPr lang="en-GB" smtClean="0"/>
              <a:pPr algn="r"/>
              <a:t>31</a:t>
            </a:fld>
            <a:endParaRPr lang="en-GB" dirty="0"/>
          </a:p>
        </p:txBody>
      </p:sp>
      <p:sp>
        <p:nvSpPr>
          <p:cNvPr id="19" name="TextBox 18"/>
          <p:cNvSpPr txBox="1"/>
          <p:nvPr/>
        </p:nvSpPr>
        <p:spPr>
          <a:xfrm>
            <a:off x="0" y="908720"/>
            <a:ext cx="903649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Large edge current density and strong </a:t>
            </a:r>
            <a:r>
              <a:rPr lang="en-US" sz="2400" dirty="0" err="1" smtClean="0"/>
              <a:t>ExB</a:t>
            </a:r>
            <a:r>
              <a:rPr lang="en-US" sz="2400" dirty="0" smtClean="0"/>
              <a:t> shear:</a:t>
            </a:r>
            <a:br>
              <a:rPr lang="en-US" sz="2400" dirty="0" smtClean="0"/>
            </a:br>
            <a:r>
              <a:rPr lang="en-US" sz="2400" dirty="0" smtClean="0"/>
              <a:t>Saturated kink-peeling modes with low toroidal mode numbers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Toroidally localized density oscillation similar to </a:t>
            </a:r>
            <a:r>
              <a:rPr lang="en-US" sz="2400" dirty="0" smtClean="0"/>
              <a:t>EHO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1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[F </a:t>
            </a:r>
            <a:r>
              <a:rPr lang="en-US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Liu et al, </a:t>
            </a:r>
            <a:r>
              <a:rPr lang="en-US" sz="1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PPCF (submitted</a:t>
            </a:r>
            <a:r>
              <a:rPr lang="en-US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)]   [</a:t>
            </a:r>
            <a:r>
              <a:rPr lang="en-US" sz="1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 Liu et al, NF 55, 113002 (2015</a:t>
            </a:r>
            <a:r>
              <a:rPr lang="en-US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)]</a:t>
            </a:r>
            <a:r>
              <a:rPr lang="en-US" sz="2000" dirty="0"/>
              <a:t/>
            </a:r>
            <a:br>
              <a:rPr lang="en-US" sz="2000" dirty="0"/>
            </a:br>
            <a:endParaRPr lang="en-US" sz="12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2878490"/>
            <a:ext cx="4626806" cy="36080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598" y="2210961"/>
            <a:ext cx="3745124" cy="431438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438128" y="1857018"/>
            <a:ext cx="718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B050"/>
                </a:solidFill>
                <a:sym typeface="Wingdings"/>
              </a:rPr>
              <a:t></a:t>
            </a:r>
            <a:endParaRPr lang="en-US" sz="40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381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4000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sz="4000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4400" b="1" dirty="0" smtClean="0">
                <a:solidFill>
                  <a:schemeClr val="accent5">
                    <a:lumMod val="75000"/>
                  </a:schemeClr>
                </a:solidFill>
              </a:rPr>
              <a:t>ELM pacing by</a:t>
            </a:r>
            <a:br>
              <a:rPr lang="en-US" sz="4400" b="1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sz="4400" b="1" dirty="0" smtClean="0">
                <a:solidFill>
                  <a:schemeClr val="accent5">
                    <a:lumMod val="75000"/>
                  </a:schemeClr>
                </a:solidFill>
              </a:rPr>
              <a:t>pellet injection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mtClean="0"/>
              <a:t>Matthias Hoelzl | PET Workshop | Marseille | Sep 28</a:t>
            </a:r>
            <a:r>
              <a:rPr lang="en-GB" baseline="30000" smtClean="0"/>
              <a:t>th</a:t>
            </a:r>
            <a:r>
              <a:rPr lang="en-GB" smtClean="0"/>
              <a:t> 2017 |  Slide </a:t>
            </a:r>
            <a:fld id="{6A6D9FA1-99C7-4910-8E32-B85D378B0060}" type="slidenum">
              <a:rPr lang="en-GB" smtClean="0"/>
              <a:pPr algn="r"/>
              <a:t>32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7314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988840"/>
            <a:ext cx="4167907" cy="42484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ELM pacing in the experiment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836712"/>
                <a:ext cx="8229600" cy="5472608"/>
              </a:xfrm>
            </p:spPr>
            <p:txBody>
              <a:bodyPr>
                <a:normAutofit/>
              </a:bodyPr>
              <a:lstStyle/>
              <a:p>
                <a:r>
                  <a:rPr lang="en-US" dirty="0" smtClean="0"/>
                  <a:t>ELM size can be reduced by pellet pacing</a:t>
                </a:r>
                <a:br>
                  <a:rPr lang="en-US" dirty="0" smtClean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𝑊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𝐸𝐿𝑀</m:t>
                        </m:r>
                      </m:sub>
                    </m:sSub>
                    <m:r>
                      <a:rPr lang="en-US" b="0" i="1" smtClean="0">
                        <a:latin typeface="Cambria Math"/>
                        <a:ea typeface="Cambria Math"/>
                      </a:rPr>
                      <m:t>∙</m:t>
                    </m:r>
                    <m:sSub>
                      <m:sSubPr>
                        <m:ctrlPr>
                          <a:rPr lang="en-US" b="0" i="1" smtClean="0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𝐸𝐿𝑀</m:t>
                        </m:r>
                      </m:sub>
                    </m:sSub>
                    <m:r>
                      <a:rPr lang="en-US" b="0" i="1" smtClean="0">
                        <a:latin typeface="Cambria Math"/>
                        <a:ea typeface="Cambria Math"/>
                      </a:rPr>
                      <m:t>≈</m:t>
                    </m:r>
                    <m:r>
                      <a:rPr lang="en-US" b="1" i="0" smtClean="0">
                        <a:latin typeface="Cambria Math"/>
                        <a:ea typeface="Cambria Math"/>
                      </a:rPr>
                      <m:t>𝐜𝐨𝐧𝐬𝐭𝐚𝐧𝐭</m:t>
                    </m:r>
                  </m:oMath>
                </a14:m>
                <a:r>
                  <a:rPr lang="en-US" sz="1400" b="1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/>
                </a:r>
                <a:br>
                  <a:rPr lang="en-US" sz="1400" b="1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</a:br>
                <a:r>
                  <a:rPr lang="en-US" sz="1050" b="1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/>
                </a:r>
                <a:br>
                  <a:rPr lang="en-US" sz="1050" b="1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</a:br>
                <a:r>
                  <a:rPr lang="en-US" sz="1400" b="1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[P Lang et al, NF 44, 665 (2004)]</a:t>
                </a:r>
              </a:p>
              <a:p>
                <a:endParaRPr lang="en-US" dirty="0" smtClean="0"/>
              </a:p>
              <a:p>
                <a:r>
                  <a:rPr lang="en-US" dirty="0" smtClean="0"/>
                  <a:t>Peak heat flux </a:t>
                </a:r>
                <a:r>
                  <a:rPr lang="en-US" dirty="0" smtClean="0"/>
                  <a:t>reduced?</a:t>
                </a:r>
                <a:endParaRPr lang="en-US" dirty="0" smtClean="0"/>
              </a:p>
              <a:p>
                <a:endParaRPr lang="en-US" dirty="0" smtClean="0"/>
              </a:p>
              <a:p>
                <a:r>
                  <a:rPr lang="en-US" dirty="0" smtClean="0"/>
                  <a:t>Pellet size, injection</a:t>
                </a:r>
                <a:br>
                  <a:rPr lang="en-US" dirty="0" smtClean="0"/>
                </a:br>
                <a:r>
                  <a:rPr lang="en-US" dirty="0" smtClean="0"/>
                  <a:t>geometry and velocity,</a:t>
                </a:r>
                <a:br>
                  <a:rPr lang="en-US" dirty="0" smtClean="0"/>
                </a:br>
                <a:r>
                  <a:rPr lang="en-US" dirty="0" smtClean="0"/>
                  <a:t>efficiency in ITER?</a:t>
                </a:r>
                <a:endParaRPr lang="en-US" b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836712"/>
                <a:ext cx="8229600" cy="5472608"/>
              </a:xfrm>
              <a:blipFill rotWithShape="1">
                <a:blip r:embed="rId3"/>
                <a:stretch>
                  <a:fillRect l="-963" t="-7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dirty="0" smtClean="0"/>
              <a:t>Matthias Hoelzl | PET Workshop | Marseille | Sep 28</a:t>
            </a:r>
            <a:r>
              <a:rPr lang="en-GB" baseline="30000" dirty="0" smtClean="0"/>
              <a:t>th</a:t>
            </a:r>
            <a:r>
              <a:rPr lang="en-GB" dirty="0" smtClean="0"/>
              <a:t> 2017 |  Slide </a:t>
            </a:r>
            <a:fld id="{6A6D9FA1-99C7-4910-8E32-B85D378B0060}" type="slidenum">
              <a:rPr lang="en-GB" smtClean="0"/>
              <a:pPr algn="r"/>
              <a:t>33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7035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mechanism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2088232"/>
          </a:xfrm>
        </p:spPr>
        <p:txBody>
          <a:bodyPr>
            <a:normAutofit/>
          </a:bodyPr>
          <a:lstStyle/>
          <a:p>
            <a:r>
              <a:rPr lang="en-US" dirty="0" smtClean="0"/>
              <a:t>Pellet cloud: Density increases and temperature drops</a:t>
            </a:r>
          </a:p>
          <a:p>
            <a:r>
              <a:rPr lang="en-US" dirty="0" smtClean="0"/>
              <a:t>Local re-heating by parallel transport</a:t>
            </a:r>
          </a:p>
          <a:p>
            <a:r>
              <a:rPr lang="en-US" dirty="0" smtClean="0"/>
              <a:t>Local pressure gradient increases</a:t>
            </a:r>
          </a:p>
          <a:p>
            <a:r>
              <a:rPr lang="en-US" dirty="0" smtClean="0"/>
              <a:t>3D pressure perturbation destabilizes ballooning modes</a:t>
            </a:r>
            <a:br>
              <a:rPr lang="en-US" dirty="0" smtClean="0"/>
            </a:br>
            <a:r>
              <a:rPr lang="en-US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[S </a:t>
            </a:r>
            <a:r>
              <a:rPr lang="en-US" sz="1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Futatani</a:t>
            </a:r>
            <a:r>
              <a:rPr lang="en-US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, G Huysmans, et al, NF 54, 073008 (2014)]</a:t>
            </a:r>
            <a:endParaRPr lang="en-US" b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mtClean="0"/>
              <a:t>Matthias Hoelzl | PET Workshop | Marseille | Sep 28</a:t>
            </a:r>
            <a:r>
              <a:rPr lang="en-GB" baseline="30000" smtClean="0"/>
              <a:t>th</a:t>
            </a:r>
            <a:r>
              <a:rPr lang="en-GB" smtClean="0"/>
              <a:t> 2017 |  Slide </a:t>
            </a:r>
            <a:fld id="{6A6D9FA1-99C7-4910-8E32-B85D378B0060}" type="slidenum">
              <a:rPr lang="en-GB" smtClean="0"/>
              <a:pPr algn="r"/>
              <a:t>34</a:t>
            </a:fld>
            <a:endParaRPr lang="en-GB" dirty="0"/>
          </a:p>
        </p:txBody>
      </p:sp>
      <p:grpSp>
        <p:nvGrpSpPr>
          <p:cNvPr id="29" name="Group 28"/>
          <p:cNvGrpSpPr/>
          <p:nvPr/>
        </p:nvGrpSpPr>
        <p:grpSpPr>
          <a:xfrm>
            <a:off x="-69639" y="2996952"/>
            <a:ext cx="9826215" cy="2843411"/>
            <a:chOff x="-69639" y="3573016"/>
            <a:chExt cx="9826215" cy="284341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2105" y="3573016"/>
              <a:ext cx="1544471" cy="2843411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9639" y="4194708"/>
              <a:ext cx="2697750" cy="2114612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2362" y="4194708"/>
              <a:ext cx="2697750" cy="2114612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4690" y="4194708"/>
              <a:ext cx="2697750" cy="2114612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/>
        </p:nvSpPr>
        <p:spPr>
          <a:xfrm>
            <a:off x="8460432" y="2996952"/>
            <a:ext cx="936104" cy="144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9036496" y="2996952"/>
            <a:ext cx="504056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8028384" y="2679303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n</a:t>
            </a:r>
            <a:r>
              <a:rPr lang="en-US" sz="1200" b="1" baseline="-25000" dirty="0" smtClean="0"/>
              <a:t>e</a:t>
            </a:r>
          </a:p>
          <a:p>
            <a:pPr algn="ctr"/>
            <a:r>
              <a:rPr lang="en-US" sz="1200" b="1" dirty="0" smtClean="0"/>
              <a:t>[normalized]</a:t>
            </a:r>
            <a:endParaRPr lang="en-US" sz="1200" b="1" dirty="0"/>
          </a:p>
        </p:txBody>
      </p:sp>
      <p:sp>
        <p:nvSpPr>
          <p:cNvPr id="22" name="Rectangle 21"/>
          <p:cNvSpPr/>
          <p:nvPr/>
        </p:nvSpPr>
        <p:spPr>
          <a:xfrm>
            <a:off x="8933370" y="5589240"/>
            <a:ext cx="504056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691680" y="5877272"/>
            <a:ext cx="531033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/>
              <a:t>Example of a pellet cloud in ASDEX Upgrade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1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[S </a:t>
            </a:r>
            <a:r>
              <a:rPr lang="en-US" sz="14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Futatani</a:t>
            </a:r>
            <a:r>
              <a:rPr lang="en-US" sz="1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M Hoelzl et al, </a:t>
            </a:r>
            <a:r>
              <a:rPr lang="en-US" sz="14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PoP</a:t>
            </a:r>
            <a:r>
              <a:rPr lang="en-US" sz="1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(in preparation)]</a:t>
            </a:r>
            <a:endParaRPr lang="en-US" sz="2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096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Destabilization of an ELM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037" y="692696"/>
            <a:ext cx="5577467" cy="489585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mtClean="0"/>
              <a:t>Matthias Hoelzl et al | PET Workshop | Marseille | Sep 28</a:t>
            </a:r>
            <a:r>
              <a:rPr lang="en-GB" baseline="30000" smtClean="0"/>
              <a:t>th</a:t>
            </a:r>
            <a:r>
              <a:rPr lang="en-GB" smtClean="0"/>
              <a:t> 2017 |  Slide </a:t>
            </a:r>
            <a:fld id="{6A6D9FA1-99C7-4910-8E32-B85D378B0060}" type="slidenum">
              <a:rPr lang="en-GB" smtClean="0"/>
              <a:pPr algn="r"/>
              <a:t>35</a:t>
            </a:fld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248196" y="5888503"/>
            <a:ext cx="60519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[S </a:t>
            </a:r>
            <a:r>
              <a:rPr lang="en-US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Futatani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G Huysmans, et al, NF 54, 073008 (2014)]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7504" y="4725144"/>
            <a:ext cx="33843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Pellet size for triggering ELMs in DIII-D well reproduced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64623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2800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sz="4800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4400" b="1" dirty="0" smtClean="0">
                <a:solidFill>
                  <a:schemeClr val="accent5">
                    <a:lumMod val="75000"/>
                  </a:schemeClr>
                </a:solidFill>
              </a:rPr>
              <a:t>ELM pacing by vertical magnetic kicks</a:t>
            </a:r>
            <a:endParaRPr lang="de-DE" sz="4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mtClean="0"/>
              <a:t>Matthias Hoelzl | PET Workshop | Marseille | Sep 28</a:t>
            </a:r>
            <a:r>
              <a:rPr lang="en-GB" baseline="30000" smtClean="0"/>
              <a:t>th</a:t>
            </a:r>
            <a:r>
              <a:rPr lang="en-GB" smtClean="0"/>
              <a:t> 2017 |  Slide </a:t>
            </a:r>
            <a:fld id="{6A6D9FA1-99C7-4910-8E32-B85D378B0060}" type="slidenum">
              <a:rPr lang="en-GB" smtClean="0"/>
              <a:pPr algn="r"/>
              <a:t>36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84295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Vertical kick ELM triggering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616624"/>
          </a:xfrm>
        </p:spPr>
        <p:txBody>
          <a:bodyPr>
            <a:normAutofit/>
          </a:bodyPr>
          <a:lstStyle/>
          <a:p>
            <a:r>
              <a:rPr lang="en-US" dirty="0" smtClean="0"/>
              <a:t>Pacing of ELMs via vertical magnetic kicks first demonstrated in TCV </a:t>
            </a:r>
            <a:r>
              <a:rPr lang="en-US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[AW </a:t>
            </a:r>
            <a:r>
              <a:rPr lang="en-US" sz="1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Degeling</a:t>
            </a:r>
            <a:r>
              <a:rPr lang="en-US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, PPCF 45, 1637 (2003)]</a:t>
            </a:r>
            <a:endParaRPr lang="en-US" b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[</a:t>
            </a:r>
            <a:r>
              <a:rPr lang="en-US" sz="1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PT Lang et al, PPCF 46, L31 (2004</a:t>
            </a:r>
            <a:r>
              <a:rPr lang="en-US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)]</a:t>
            </a:r>
          </a:p>
          <a:p>
            <a:r>
              <a:rPr lang="en-US" dirty="0" smtClean="0"/>
              <a:t>Pressure/current driven beyond stability threshold</a:t>
            </a:r>
          </a:p>
          <a:p>
            <a:r>
              <a:rPr lang="en-US" dirty="0" smtClean="0"/>
              <a:t>Could be an option for ITER up to ~10 MA based on scaling from present experiments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mtClean="0"/>
              <a:t>Matthias Hoelzl | PET Workshop | Marseille | Sep 28</a:t>
            </a:r>
            <a:r>
              <a:rPr lang="en-GB" baseline="30000" smtClean="0"/>
              <a:t>th</a:t>
            </a:r>
            <a:r>
              <a:rPr lang="en-GB" smtClean="0"/>
              <a:t> 2017 |  Slide </a:t>
            </a:r>
            <a:fld id="{6A6D9FA1-99C7-4910-8E32-B85D378B0060}" type="slidenum">
              <a:rPr lang="en-GB" smtClean="0"/>
              <a:pPr algn="r"/>
              <a:t>37</a:t>
            </a:fld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952953"/>
            <a:ext cx="5832648" cy="262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806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Simulation of kick ELM triggering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836712"/>
            <a:ext cx="4186808" cy="3528392"/>
          </a:xfrm>
        </p:spPr>
        <p:txBody>
          <a:bodyPr>
            <a:normAutofit/>
          </a:bodyPr>
          <a:lstStyle/>
          <a:p>
            <a:r>
              <a:rPr lang="en-US" dirty="0" smtClean="0"/>
              <a:t>Using free </a:t>
            </a:r>
            <a:r>
              <a:rPr lang="en-US" dirty="0"/>
              <a:t>boundary </a:t>
            </a:r>
            <a:r>
              <a:rPr lang="en-US" dirty="0" smtClean="0"/>
              <a:t>JOREK-STARWALL</a:t>
            </a:r>
            <a:endParaRPr lang="en-US" dirty="0"/>
          </a:p>
          <a:p>
            <a:r>
              <a:rPr lang="en-US" dirty="0" smtClean="0"/>
              <a:t>Benchmark against</a:t>
            </a:r>
            <a:br>
              <a:rPr lang="en-US" dirty="0" smtClean="0"/>
            </a:br>
            <a:r>
              <a:rPr lang="en-US" dirty="0" smtClean="0"/>
              <a:t>DINA code for realistic</a:t>
            </a:r>
            <a:br>
              <a:rPr lang="en-US" dirty="0" smtClean="0"/>
            </a:br>
            <a:r>
              <a:rPr lang="en-US" dirty="0" smtClean="0"/>
              <a:t>ITER 7.5MA/2.65T configuration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mtClean="0"/>
              <a:t>Matthias Hoelzl | PET Workshop | Marseille | Sep 28</a:t>
            </a:r>
            <a:r>
              <a:rPr lang="en-GB" baseline="30000" smtClean="0"/>
              <a:t>th</a:t>
            </a:r>
            <a:r>
              <a:rPr lang="en-GB" smtClean="0"/>
              <a:t> 2017 |  Slide </a:t>
            </a:r>
            <a:fld id="{6A6D9FA1-99C7-4910-8E32-B85D378B0060}" type="slidenum">
              <a:rPr lang="en-GB" smtClean="0"/>
              <a:pPr algn="r"/>
              <a:t>38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110" y="2564904"/>
            <a:ext cx="5318403" cy="40324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692696"/>
            <a:ext cx="2932932" cy="1918263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88032" y="5301208"/>
            <a:ext cx="3851920" cy="1149226"/>
            <a:chOff x="72008" y="5301208"/>
            <a:chExt cx="3851920" cy="1149226"/>
          </a:xfrm>
        </p:grpSpPr>
        <p:sp>
          <p:nvSpPr>
            <p:cNvPr id="8" name="Rectangle 7"/>
            <p:cNvSpPr/>
            <p:nvPr/>
          </p:nvSpPr>
          <p:spPr>
            <a:xfrm>
              <a:off x="72008" y="5301208"/>
              <a:ext cx="2627784" cy="432048"/>
            </a:xfrm>
            <a:prstGeom prst="rect">
              <a:avLst/>
            </a:prstGeom>
            <a:noFill/>
            <a:ln w="50800">
              <a:solidFill>
                <a:srgbClr val="FFC00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72008" y="5373216"/>
              <a:ext cx="3851920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b="1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→ Poster P2-02 by FJ </a:t>
              </a:r>
              <a:r>
                <a:rPr lang="en-US" sz="1600" b="1" dirty="0" err="1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Artola</a:t>
              </a:r>
              <a:endParaRPr lang="en-US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  <a:p>
              <a:endParaRPr lang="en-US" sz="1600" b="1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  <a:p>
              <a:r>
                <a:rPr lang="en-US" sz="1600" b="1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[FJ </a:t>
              </a:r>
              <a:r>
                <a:rPr lang="en-US" sz="1600" b="1" dirty="0" err="1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Artola</a:t>
              </a:r>
              <a:r>
                <a:rPr lang="en-US" sz="1600" b="1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, P Beyer, M Hoelzl, GTA </a:t>
              </a:r>
              <a:r>
                <a:rPr lang="en-US" sz="1600" b="1" dirty="0" err="1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Huijsmans</a:t>
              </a:r>
              <a:r>
                <a:rPr lang="en-US" sz="1600" b="1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, A </a:t>
              </a:r>
              <a:r>
                <a:rPr lang="en-US" sz="1600" b="1" dirty="0" err="1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Loarte</a:t>
              </a:r>
              <a:r>
                <a:rPr lang="en-US" sz="1600" b="1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 </a:t>
              </a:r>
              <a:r>
                <a:rPr lang="en-US" sz="1600" b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(in preparation)]</a:t>
              </a:r>
              <a:endParaRPr lang="en-US" sz="1600" b="1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2098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Simulation of kick ELM triggering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6712"/>
            <a:ext cx="4186808" cy="3240360"/>
          </a:xfrm>
        </p:spPr>
        <p:txBody>
          <a:bodyPr>
            <a:normAutofit/>
          </a:bodyPr>
          <a:lstStyle/>
          <a:p>
            <a:r>
              <a:rPr lang="en-US" dirty="0" smtClean="0"/>
              <a:t>Edge current induction </a:t>
            </a:r>
          </a:p>
          <a:p>
            <a:r>
              <a:rPr lang="en-US" dirty="0" smtClean="0"/>
              <a:t>Destabilization of ELM</a:t>
            </a:r>
          </a:p>
          <a:p>
            <a:r>
              <a:rPr lang="en-US" dirty="0" smtClean="0"/>
              <a:t>Destabilization at same </a:t>
            </a:r>
            <a:r>
              <a:rPr lang="en-US" dirty="0" err="1" smtClean="0"/>
              <a:t>Z</a:t>
            </a:r>
            <a:r>
              <a:rPr lang="en-US" baseline="-25000" dirty="0" err="1" smtClean="0"/>
              <a:t>axis</a:t>
            </a:r>
            <a:r>
              <a:rPr lang="en-US" dirty="0" smtClean="0"/>
              <a:t> location independent of the kick frequency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i="1" dirty="0" smtClean="0"/>
              <a:t>(see also movie)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mtClean="0"/>
              <a:t>Matthias Hoelzl | PET Workshop | Marseille | Sep 28</a:t>
            </a:r>
            <a:r>
              <a:rPr lang="en-GB" baseline="30000" smtClean="0"/>
              <a:t>th</a:t>
            </a:r>
            <a:r>
              <a:rPr lang="en-GB" smtClean="0"/>
              <a:t> 2017 |  Slide </a:t>
            </a:r>
            <a:fld id="{6A6D9FA1-99C7-4910-8E32-B85D378B0060}" type="slidenum">
              <a:rPr lang="en-GB" smtClean="0"/>
              <a:pPr algn="r"/>
              <a:t>39</a:t>
            </a:fld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247" y="980728"/>
            <a:ext cx="4457295" cy="504056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88032" y="5301208"/>
            <a:ext cx="3851920" cy="1149226"/>
            <a:chOff x="72008" y="5301208"/>
            <a:chExt cx="3851920" cy="1149226"/>
          </a:xfrm>
        </p:grpSpPr>
        <p:sp>
          <p:nvSpPr>
            <p:cNvPr id="12" name="Rectangle 11"/>
            <p:cNvSpPr/>
            <p:nvPr/>
          </p:nvSpPr>
          <p:spPr>
            <a:xfrm>
              <a:off x="72008" y="5301208"/>
              <a:ext cx="2627784" cy="432048"/>
            </a:xfrm>
            <a:prstGeom prst="rect">
              <a:avLst/>
            </a:prstGeom>
            <a:noFill/>
            <a:ln w="50800">
              <a:solidFill>
                <a:srgbClr val="FFC00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2008" y="5373216"/>
              <a:ext cx="3851920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b="1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→ Poster P2-02 by FJ </a:t>
              </a:r>
              <a:r>
                <a:rPr lang="en-US" sz="1600" b="1" dirty="0" err="1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Artola</a:t>
              </a:r>
              <a:endParaRPr lang="en-US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  <a:p>
              <a:endParaRPr lang="en-US" sz="1600" b="1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  <a:p>
              <a:r>
                <a:rPr lang="en-US" sz="1600" b="1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[FJ </a:t>
              </a:r>
              <a:r>
                <a:rPr lang="en-US" sz="1600" b="1" dirty="0" err="1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Artola</a:t>
              </a:r>
              <a:r>
                <a:rPr lang="en-US" sz="1600" b="1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, P Beyer, M Hoelzl, GTA </a:t>
              </a:r>
              <a:r>
                <a:rPr lang="en-US" sz="1600" b="1" dirty="0" err="1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Huijsmans</a:t>
              </a:r>
              <a:r>
                <a:rPr lang="en-US" sz="1600" b="1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, A </a:t>
              </a:r>
              <a:r>
                <a:rPr lang="en-US" sz="1600" b="1" dirty="0" err="1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Loarte</a:t>
              </a:r>
              <a:r>
                <a:rPr lang="en-US" sz="1600" b="1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 </a:t>
              </a:r>
              <a:r>
                <a:rPr lang="en-US" sz="1600" b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(in </a:t>
              </a:r>
              <a:r>
                <a:rPr lang="en-US" sz="1600" b="1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preparation)]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77469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H-Mode </a:t>
            </a:r>
            <a:r>
              <a:rPr lang="de-DE" dirty="0" err="1" smtClean="0"/>
              <a:t>and</a:t>
            </a:r>
            <a:r>
              <a:rPr lang="de-DE" dirty="0" smtClean="0"/>
              <a:t> ELMs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7544" y="6545237"/>
            <a:ext cx="8240228" cy="268139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r>
              <a:rPr lang="en-GB" dirty="0" smtClean="0"/>
              <a:t>Matthias Hoelzl | PET Workshop | Marseille | Sep 28</a:t>
            </a:r>
            <a:r>
              <a:rPr lang="en-GB" baseline="30000" dirty="0" smtClean="0"/>
              <a:t>th</a:t>
            </a:r>
            <a:r>
              <a:rPr lang="en-GB" dirty="0" smtClean="0"/>
              <a:t> 2017 |  Slide </a:t>
            </a:r>
            <a:fld id="{6A6D9FA1-99C7-4910-8E32-B85D378B0060}" type="slidenum">
              <a:rPr lang="en-GB" smtClean="0"/>
              <a:pPr algn="r"/>
              <a:t>4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942" y="908720"/>
            <a:ext cx="4868996" cy="489654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052736"/>
            <a:ext cx="3960440" cy="5256584"/>
          </a:xfrm>
        </p:spPr>
        <p:txBody>
          <a:bodyPr>
            <a:normAutofit lnSpcReduction="10000"/>
          </a:bodyPr>
          <a:lstStyle/>
          <a:p>
            <a:r>
              <a:rPr lang="de-DE" dirty="0" smtClean="0"/>
              <a:t>H-Mode </a:t>
            </a:r>
            <a:r>
              <a:rPr lang="de-DE" dirty="0" err="1" smtClean="0"/>
              <a:t>first</a:t>
            </a:r>
            <a:r>
              <a:rPr lang="de-DE" dirty="0" smtClean="0"/>
              <a:t> </a:t>
            </a:r>
            <a:r>
              <a:rPr lang="de-DE" dirty="0" err="1" smtClean="0"/>
              <a:t>observed</a:t>
            </a:r>
            <a:r>
              <a:rPr lang="de-DE" dirty="0" smtClean="0"/>
              <a:t> in ASDEX divertor tokamak</a:t>
            </a:r>
          </a:p>
          <a:p>
            <a:endParaRPr lang="de-DE" sz="1500" dirty="0" smtClean="0"/>
          </a:p>
          <a:p>
            <a:r>
              <a:rPr lang="de-DE" dirty="0" smtClean="0"/>
              <a:t>Transport </a:t>
            </a:r>
            <a:r>
              <a:rPr lang="de-DE" dirty="0" err="1" smtClean="0"/>
              <a:t>barrier</a:t>
            </a:r>
            <a:r>
              <a:rPr lang="de-DE" dirty="0" smtClean="0"/>
              <a:t> </a:t>
            </a:r>
            <a:r>
              <a:rPr lang="de-DE" dirty="0" err="1" smtClean="0"/>
              <a:t>leads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formation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pressure</a:t>
            </a:r>
            <a:r>
              <a:rPr lang="de-DE" dirty="0" smtClean="0"/>
              <a:t> </a:t>
            </a:r>
            <a:r>
              <a:rPr lang="de-DE" dirty="0" err="1" smtClean="0"/>
              <a:t>pedestal</a:t>
            </a:r>
            <a:r>
              <a:rPr lang="de-DE" dirty="0" smtClean="0"/>
              <a:t> at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edge</a:t>
            </a:r>
            <a:endParaRPr lang="de-DE" dirty="0" smtClean="0"/>
          </a:p>
          <a:p>
            <a:endParaRPr lang="de-DE" sz="1500" dirty="0" smtClean="0"/>
          </a:p>
          <a:p>
            <a:r>
              <a:rPr lang="de-DE" dirty="0" err="1" smtClean="0"/>
              <a:t>Improved</a:t>
            </a:r>
            <a:r>
              <a:rPr lang="de-DE" dirty="0" smtClean="0"/>
              <a:t> </a:t>
            </a:r>
            <a:r>
              <a:rPr lang="de-DE" dirty="0" err="1" smtClean="0"/>
              <a:t>confinement</a:t>
            </a:r>
            <a:endParaRPr lang="de-DE" dirty="0" smtClean="0"/>
          </a:p>
          <a:p>
            <a:endParaRPr lang="de-DE" i="1" dirty="0"/>
          </a:p>
          <a:p>
            <a:pPr marL="0" indent="0">
              <a:buNone/>
            </a:pPr>
            <a:r>
              <a:rPr lang="de-DE" i="1" dirty="0" smtClean="0"/>
              <a:t>„</a:t>
            </a:r>
            <a:r>
              <a:rPr lang="de-DE" i="1" dirty="0"/>
              <a:t>S</a:t>
            </a:r>
            <a:r>
              <a:rPr lang="de-DE" i="1" dirty="0" smtClean="0"/>
              <a:t>hort </a:t>
            </a:r>
            <a:r>
              <a:rPr lang="de-DE" i="1" dirty="0" err="1" smtClean="0"/>
              <a:t>bursts</a:t>
            </a:r>
            <a:r>
              <a:rPr lang="de-DE" i="1" dirty="0" smtClean="0"/>
              <a:t> […] </a:t>
            </a:r>
            <a:r>
              <a:rPr lang="de-DE" i="1" dirty="0" err="1" smtClean="0"/>
              <a:t>which</a:t>
            </a:r>
            <a:r>
              <a:rPr lang="de-DE" i="1" dirty="0" smtClean="0"/>
              <a:t> </a:t>
            </a:r>
            <a:r>
              <a:rPr lang="de-DE" i="1" dirty="0" err="1" smtClean="0"/>
              <a:t>lead</a:t>
            </a:r>
            <a:r>
              <a:rPr lang="de-DE" i="1" dirty="0" smtClean="0"/>
              <a:t> </a:t>
            </a:r>
            <a:r>
              <a:rPr lang="de-DE" i="1" dirty="0" err="1" smtClean="0"/>
              <a:t>to</a:t>
            </a:r>
            <a:r>
              <a:rPr lang="de-DE" i="1" dirty="0" smtClean="0"/>
              <a:t> </a:t>
            </a:r>
            <a:r>
              <a:rPr lang="de-DE" i="1" dirty="0" err="1" smtClean="0"/>
              <a:t>periodic</a:t>
            </a:r>
            <a:r>
              <a:rPr lang="de-DE" i="1" dirty="0" smtClean="0"/>
              <a:t> </a:t>
            </a:r>
            <a:r>
              <a:rPr lang="de-DE" i="1" dirty="0" err="1" smtClean="0"/>
              <a:t>density</a:t>
            </a:r>
            <a:r>
              <a:rPr lang="de-DE" i="1" dirty="0" smtClean="0"/>
              <a:t> </a:t>
            </a:r>
            <a:r>
              <a:rPr lang="de-DE" i="1" dirty="0" err="1" smtClean="0"/>
              <a:t>and</a:t>
            </a:r>
            <a:r>
              <a:rPr lang="de-DE" i="1" dirty="0" smtClean="0"/>
              <a:t> </a:t>
            </a:r>
            <a:r>
              <a:rPr lang="de-DE" i="1" dirty="0" err="1" smtClean="0"/>
              <a:t>temperature</a:t>
            </a:r>
            <a:r>
              <a:rPr lang="de-DE" i="1" dirty="0" smtClean="0"/>
              <a:t> </a:t>
            </a:r>
            <a:r>
              <a:rPr lang="de-DE" i="1" dirty="0" err="1" smtClean="0"/>
              <a:t>reductions</a:t>
            </a:r>
            <a:r>
              <a:rPr lang="de-DE" i="1" dirty="0" smtClean="0"/>
              <a:t> in </a:t>
            </a:r>
            <a:r>
              <a:rPr lang="de-DE" i="1" dirty="0" err="1" smtClean="0"/>
              <a:t>the</a:t>
            </a:r>
            <a:r>
              <a:rPr lang="de-DE" i="1" dirty="0" smtClean="0"/>
              <a:t> </a:t>
            </a:r>
            <a:r>
              <a:rPr lang="de-DE" i="1" dirty="0" err="1" smtClean="0"/>
              <a:t>outer</a:t>
            </a:r>
            <a:r>
              <a:rPr lang="de-DE" i="1" dirty="0" smtClean="0"/>
              <a:t> </a:t>
            </a:r>
            <a:r>
              <a:rPr lang="de-DE" i="1" dirty="0" err="1" smtClean="0"/>
              <a:t>plasma</a:t>
            </a:r>
            <a:r>
              <a:rPr lang="de-DE" i="1" dirty="0" smtClean="0"/>
              <a:t> </a:t>
            </a:r>
            <a:r>
              <a:rPr lang="de-DE" i="1" dirty="0" err="1" smtClean="0"/>
              <a:t>zones</a:t>
            </a:r>
            <a:r>
              <a:rPr lang="de-DE" i="1" dirty="0" smtClean="0"/>
              <a:t>.“</a:t>
            </a:r>
            <a:br>
              <a:rPr lang="de-DE" i="1" dirty="0" smtClean="0"/>
            </a:br>
            <a:endParaRPr lang="de-DE" i="1" dirty="0" smtClean="0"/>
          </a:p>
          <a:p>
            <a:pPr marL="0" indent="0">
              <a:buNone/>
            </a:pPr>
            <a:r>
              <a:rPr lang="de-DE" sz="1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[F Wagner et al, PRL 49, 1408 (1982)]</a:t>
            </a:r>
          </a:p>
        </p:txBody>
      </p:sp>
    </p:spTree>
    <p:extLst>
      <p:ext uri="{BB962C8B-B14F-4D97-AF65-F5344CB8AC3E}">
        <p14:creationId xmlns:p14="http://schemas.microsoft.com/office/powerpoint/2010/main" val="1802321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2000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sz="2000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4400" b="1" dirty="0" smtClean="0">
                <a:solidFill>
                  <a:schemeClr val="accent5">
                    <a:lumMod val="75000"/>
                  </a:schemeClr>
                </a:solidFill>
              </a:rPr>
              <a:t>ELM mitigation and suppression by</a:t>
            </a:r>
            <a:br>
              <a:rPr lang="en-US" sz="4400" b="1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sz="4400" b="1" dirty="0" smtClean="0">
                <a:solidFill>
                  <a:schemeClr val="accent5">
                    <a:lumMod val="75000"/>
                  </a:schemeClr>
                </a:solidFill>
              </a:rPr>
              <a:t>resonant magnetic perturbation fields</a:t>
            </a:r>
            <a:endParaRPr lang="de-DE" sz="4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dirty="0" smtClean="0"/>
              <a:t>Matthias Hoelzl | PET Workshop | Marseille | Sep 28</a:t>
            </a:r>
            <a:r>
              <a:rPr lang="en-GB" baseline="30000" dirty="0" smtClean="0"/>
              <a:t>th</a:t>
            </a:r>
            <a:r>
              <a:rPr lang="en-GB" dirty="0" smtClean="0"/>
              <a:t> 2017 |  Slide </a:t>
            </a:r>
            <a:fld id="{6A6D9FA1-99C7-4910-8E32-B85D378B0060}" type="slidenum">
              <a:rPr lang="en-GB" smtClean="0"/>
              <a:pPr algn="r"/>
              <a:t>40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7314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2782700" y="739342"/>
            <a:ext cx="3240378" cy="4129818"/>
            <a:chOff x="-1" y="1340768"/>
            <a:chExt cx="4038062" cy="4129818"/>
          </a:xfrm>
        </p:grpSpPr>
        <p:pic>
          <p:nvPicPr>
            <p:cNvPr id="9" name="Picture 3" descr="C:\Users\Joseph\Documents\Postdoc\Presentations\NEW_phasings_30826\Poincare_plots\Deltaphi-90_psitheta_edge.png"/>
            <p:cNvPicPr>
              <a:picLocks noChangeAspect="1" noChangeArrowheads="1"/>
            </p:cNvPicPr>
            <p:nvPr/>
          </p:nvPicPr>
          <p:blipFill rotWithShape="1">
            <a:blip r:embed="rId2"/>
            <a:srcRect b="6376"/>
            <a:stretch/>
          </p:blipFill>
          <p:spPr bwMode="auto">
            <a:xfrm>
              <a:off x="472542" y="1340768"/>
              <a:ext cx="3484014" cy="3438266"/>
            </a:xfrm>
            <a:prstGeom prst="rect">
              <a:avLst/>
            </a:prstGeom>
            <a:noFill/>
          </p:spPr>
        </p:pic>
        <p:cxnSp>
          <p:nvCxnSpPr>
            <p:cNvPr id="10" name="Connecteur droit avec flèche 11"/>
            <p:cNvCxnSpPr/>
            <p:nvPr/>
          </p:nvCxnSpPr>
          <p:spPr bwMode="auto">
            <a:xfrm flipV="1">
              <a:off x="446771" y="1433606"/>
              <a:ext cx="0" cy="3384376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1" name="ZoneTexte 13"/>
            <p:cNvSpPr txBox="1"/>
            <p:nvPr/>
          </p:nvSpPr>
          <p:spPr>
            <a:xfrm rot="16200000">
              <a:off x="62738" y="2844974"/>
              <a:ext cx="304892" cy="4303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800" dirty="0" smtClean="0">
                  <a:sym typeface="Symbol"/>
                </a:rPr>
                <a:t></a:t>
              </a:r>
              <a:endParaRPr lang="fr-FR" sz="1800" dirty="0"/>
            </a:p>
          </p:txBody>
        </p:sp>
        <p:sp>
          <p:nvSpPr>
            <p:cNvPr id="12" name="ZoneTexte 13"/>
            <p:cNvSpPr txBox="1"/>
            <p:nvPr/>
          </p:nvSpPr>
          <p:spPr>
            <a:xfrm rot="16200000">
              <a:off x="21060" y="4469978"/>
              <a:ext cx="388248" cy="4303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800" dirty="0" smtClean="0">
                  <a:sym typeface="Symbol"/>
                </a:rPr>
                <a:t>-</a:t>
              </a:r>
              <a:endParaRPr lang="fr-FR" sz="1800" dirty="0"/>
            </a:p>
          </p:txBody>
        </p:sp>
        <p:sp>
          <p:nvSpPr>
            <p:cNvPr id="13" name="ZoneTexte 13"/>
            <p:cNvSpPr txBox="1"/>
            <p:nvPr/>
          </p:nvSpPr>
          <p:spPr>
            <a:xfrm rot="16200000">
              <a:off x="59532" y="1286013"/>
              <a:ext cx="311304" cy="4303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800" dirty="0" smtClean="0">
                  <a:sym typeface="Symbol"/>
                </a:rPr>
                <a:t></a:t>
              </a:r>
              <a:endParaRPr lang="fr-FR" sz="1800" dirty="0"/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442213" y="4721954"/>
              <a:ext cx="3595848" cy="428502"/>
              <a:chOff x="-26028" y="4721954"/>
              <a:chExt cx="3085860" cy="428502"/>
            </a:xfrm>
          </p:grpSpPr>
          <p:cxnSp>
            <p:nvCxnSpPr>
              <p:cNvPr id="18" name="Connecteur droit avec flèche 10"/>
              <p:cNvCxnSpPr/>
              <p:nvPr/>
            </p:nvCxnSpPr>
            <p:spPr bwMode="auto">
              <a:xfrm>
                <a:off x="-26028" y="4798528"/>
                <a:ext cx="3085860" cy="3190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9" name="Straight Connector 18"/>
              <p:cNvCxnSpPr/>
              <p:nvPr/>
            </p:nvCxnSpPr>
            <p:spPr bwMode="auto">
              <a:xfrm>
                <a:off x="2358998" y="4721954"/>
                <a:ext cx="0" cy="139898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0" name="Straight Connector 19"/>
              <p:cNvCxnSpPr/>
              <p:nvPr/>
            </p:nvCxnSpPr>
            <p:spPr bwMode="auto">
              <a:xfrm>
                <a:off x="692194" y="4723198"/>
                <a:ext cx="0" cy="139898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1" name="ZoneTexte 12"/>
              <p:cNvSpPr txBox="1"/>
              <p:nvPr/>
            </p:nvSpPr>
            <p:spPr>
              <a:xfrm>
                <a:off x="484796" y="4811902"/>
                <a:ext cx="205216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600" dirty="0">
                    <a:sym typeface="Symbol"/>
                  </a:rPr>
                  <a:t>0.9 </a:t>
                </a:r>
                <a:r>
                  <a:rPr lang="fr-FR" sz="1600" dirty="0" smtClean="0">
                    <a:sym typeface="Symbol"/>
                  </a:rPr>
                  <a:t>                      1</a:t>
                </a:r>
                <a:endParaRPr lang="fr-FR" sz="1600" dirty="0"/>
              </a:p>
            </p:txBody>
          </p:sp>
        </p:grpSp>
        <p:sp>
          <p:nvSpPr>
            <p:cNvPr id="15" name="ZoneTexte 11"/>
            <p:cNvSpPr txBox="1"/>
            <p:nvPr/>
          </p:nvSpPr>
          <p:spPr>
            <a:xfrm>
              <a:off x="1279133" y="5101254"/>
              <a:ext cx="1605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accent1"/>
                  </a:solidFill>
                </a:rPr>
                <a:t>“</a:t>
              </a:r>
              <a:r>
                <a:rPr lang="en-US" b="1" dirty="0">
                  <a:solidFill>
                    <a:schemeClr val="accent1"/>
                  </a:solidFill>
                </a:rPr>
                <a:t>Resonant</a:t>
              </a:r>
              <a:r>
                <a:rPr lang="en-US" b="1" dirty="0" smtClean="0">
                  <a:solidFill>
                    <a:schemeClr val="accent1"/>
                  </a:solidFill>
                </a:rPr>
                <a:t>”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768176" y="3742394"/>
              <a:ext cx="43588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rgbClr val="FF0000"/>
                  </a:solidFill>
                </a:rPr>
                <a:t>x</a:t>
              </a:r>
              <a:endParaRPr lang="en-US" sz="28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128698" y="739342"/>
            <a:ext cx="2979806" cy="4120526"/>
            <a:chOff x="5049570" y="1340768"/>
            <a:chExt cx="3595848" cy="4120526"/>
          </a:xfrm>
        </p:grpSpPr>
        <p:pic>
          <p:nvPicPr>
            <p:cNvPr id="23" name="Picture 5" descr="C:\Users\Joseph\Documents\Postdoc\Presentations\NEW_phasings_30826\Poincare_plots\Deltaphi90_psitheta_edge.png"/>
            <p:cNvPicPr>
              <a:picLocks noChangeAspect="1" noChangeArrowheads="1"/>
            </p:cNvPicPr>
            <p:nvPr/>
          </p:nvPicPr>
          <p:blipFill rotWithShape="1">
            <a:blip r:embed="rId3"/>
            <a:srcRect b="6376"/>
            <a:stretch/>
          </p:blipFill>
          <p:spPr bwMode="auto">
            <a:xfrm>
              <a:off x="5077340" y="1340768"/>
              <a:ext cx="3484013" cy="3438266"/>
            </a:xfrm>
            <a:prstGeom prst="rect">
              <a:avLst/>
            </a:prstGeom>
            <a:noFill/>
          </p:spPr>
        </p:pic>
        <p:grpSp>
          <p:nvGrpSpPr>
            <p:cNvPr id="24" name="Group 23"/>
            <p:cNvGrpSpPr/>
            <p:nvPr/>
          </p:nvGrpSpPr>
          <p:grpSpPr>
            <a:xfrm>
              <a:off x="5049570" y="4725144"/>
              <a:ext cx="3595848" cy="428502"/>
              <a:chOff x="-2228445" y="4721954"/>
              <a:chExt cx="3085860" cy="428502"/>
            </a:xfrm>
          </p:grpSpPr>
          <p:cxnSp>
            <p:nvCxnSpPr>
              <p:cNvPr id="28" name="Connecteur droit avec flèche 10"/>
              <p:cNvCxnSpPr/>
              <p:nvPr/>
            </p:nvCxnSpPr>
            <p:spPr bwMode="auto">
              <a:xfrm>
                <a:off x="-2228445" y="4798528"/>
                <a:ext cx="3085860" cy="3190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29" name="Straight Connector 28"/>
              <p:cNvCxnSpPr/>
              <p:nvPr/>
            </p:nvCxnSpPr>
            <p:spPr bwMode="auto">
              <a:xfrm>
                <a:off x="156580" y="4721954"/>
                <a:ext cx="0" cy="139898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0" name="Straight Connector 29"/>
              <p:cNvCxnSpPr/>
              <p:nvPr/>
            </p:nvCxnSpPr>
            <p:spPr bwMode="auto">
              <a:xfrm>
                <a:off x="-1510220" y="4723198"/>
                <a:ext cx="0" cy="139898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31" name="ZoneTexte 12"/>
              <p:cNvSpPr txBox="1"/>
              <p:nvPr/>
            </p:nvSpPr>
            <p:spPr>
              <a:xfrm>
                <a:off x="-1717621" y="4811902"/>
                <a:ext cx="205216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600" dirty="0">
                    <a:sym typeface="Symbol"/>
                  </a:rPr>
                  <a:t>0.9 </a:t>
                </a:r>
                <a:r>
                  <a:rPr lang="fr-FR" sz="1600" dirty="0" smtClean="0">
                    <a:sym typeface="Symbol"/>
                  </a:rPr>
                  <a:t>                      1</a:t>
                </a:r>
                <a:endParaRPr lang="fr-FR" sz="1600" dirty="0"/>
              </a:p>
            </p:txBody>
          </p:sp>
        </p:grpSp>
        <p:sp>
          <p:nvSpPr>
            <p:cNvPr id="25" name="ZoneTexte 12"/>
            <p:cNvSpPr txBox="1"/>
            <p:nvPr/>
          </p:nvSpPr>
          <p:spPr>
            <a:xfrm>
              <a:off x="5430308" y="5091962"/>
              <a:ext cx="24236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accent1"/>
                  </a:solidFill>
                </a:rPr>
                <a:t>“Non-Resonant”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Penetration of n=2 RMP fields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dirty="0" smtClean="0"/>
              <a:t>Matthias Hoelzl | PET Workshop | Marseille | Sep 28</a:t>
            </a:r>
            <a:r>
              <a:rPr lang="en-GB" baseline="30000" dirty="0" smtClean="0"/>
              <a:t>th</a:t>
            </a:r>
            <a:r>
              <a:rPr lang="en-GB" dirty="0" smtClean="0"/>
              <a:t> 2017 |  Slide </a:t>
            </a:r>
            <a:fld id="{6A6D9FA1-99C7-4910-8E32-B85D378B0060}" type="slidenum">
              <a:rPr lang="en-GB" smtClean="0"/>
              <a:pPr algn="r"/>
              <a:t>41</a:t>
            </a:fld>
            <a:endParaRPr lang="en-GB" dirty="0"/>
          </a:p>
        </p:txBody>
      </p:sp>
      <p:sp>
        <p:nvSpPr>
          <p:cNvPr id="32" name="TextBox 31"/>
          <p:cNvSpPr txBox="1"/>
          <p:nvPr/>
        </p:nvSpPr>
        <p:spPr>
          <a:xfrm>
            <a:off x="0" y="2422629"/>
            <a:ext cx="27826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i="1" dirty="0" smtClean="0">
                <a:sym typeface="Symbol"/>
              </a:rPr>
              <a:t>: phase</a:t>
            </a:r>
            <a:r>
              <a:rPr lang="en-US" sz="1600" i="1" dirty="0" smtClean="0"/>
              <a:t> between upper</a:t>
            </a:r>
            <a:br>
              <a:rPr lang="en-US" sz="1600" i="1" dirty="0" smtClean="0"/>
            </a:br>
            <a:r>
              <a:rPr lang="en-US" sz="1600" i="1" dirty="0" smtClean="0"/>
              <a:t>and lower coils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147475" y="774304"/>
            <a:ext cx="2498959" cy="1651552"/>
            <a:chOff x="147475" y="1780675"/>
            <a:chExt cx="2498959" cy="1651552"/>
          </a:xfrm>
        </p:grpSpPr>
        <p:pic>
          <p:nvPicPr>
            <p:cNvPr id="34" name="Picture 2"/>
            <p:cNvPicPr>
              <a:picLocks noChangeAspect="1" noChangeArrowheads="1"/>
            </p:cNvPicPr>
            <p:nvPr/>
          </p:nvPicPr>
          <p:blipFill>
            <a:blip r:embed="rId4"/>
            <a:srcRect t="12080" r="35472" b="6663"/>
            <a:stretch>
              <a:fillRect/>
            </a:stretch>
          </p:blipFill>
          <p:spPr bwMode="auto">
            <a:xfrm>
              <a:off x="253495" y="1780675"/>
              <a:ext cx="2162980" cy="16515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" name="Curved Up Arrow 34"/>
            <p:cNvSpPr/>
            <p:nvPr/>
          </p:nvSpPr>
          <p:spPr bwMode="auto">
            <a:xfrm>
              <a:off x="147475" y="2114113"/>
              <a:ext cx="2498959" cy="403635"/>
            </a:xfrm>
            <a:prstGeom prst="curvedUpArrow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-2500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1188920" y="2606451"/>
              <a:ext cx="416069" cy="4275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b="1" dirty="0">
                  <a:solidFill>
                    <a:srgbClr val="FF0000"/>
                  </a:solidFill>
                  <a:sym typeface="Symbol"/>
                </a:rPr>
                <a:t></a:t>
              </a:r>
              <a:endParaRPr lang="en-US" dirty="0"/>
            </a:p>
          </p:txBody>
        </p:sp>
      </p:grpSp>
      <p:cxnSp>
        <p:nvCxnSpPr>
          <p:cNvPr id="47" name="Straight Arrow Connector 46"/>
          <p:cNvCxnSpPr/>
          <p:nvPr/>
        </p:nvCxnSpPr>
        <p:spPr bwMode="auto">
          <a:xfrm flipV="1">
            <a:off x="4932040" y="3193811"/>
            <a:ext cx="640080" cy="1"/>
          </a:xfrm>
          <a:prstGeom prst="straightConnector1">
            <a:avLst/>
          </a:prstGeom>
          <a:noFill/>
          <a:ln w="19050" cap="flat" cmpd="sng" algn="ctr">
            <a:solidFill>
              <a:srgbClr val="FFC000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48" name="Straight Arrow Connector 47"/>
          <p:cNvCxnSpPr/>
          <p:nvPr/>
        </p:nvCxnSpPr>
        <p:spPr bwMode="auto">
          <a:xfrm>
            <a:off x="8212400" y="3193812"/>
            <a:ext cx="320040" cy="0"/>
          </a:xfrm>
          <a:prstGeom prst="straightConnector1">
            <a:avLst/>
          </a:prstGeom>
          <a:noFill/>
          <a:ln w="19050" cap="flat" cmpd="sng" algn="ctr">
            <a:solidFill>
              <a:srgbClr val="FFC000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49" name="TextBox 48"/>
          <p:cNvSpPr txBox="1"/>
          <p:nvPr/>
        </p:nvSpPr>
        <p:spPr>
          <a:xfrm>
            <a:off x="8100392" y="3140968"/>
            <a:ext cx="3497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x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15953" y="5494293"/>
            <a:ext cx="8715313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 smtClean="0"/>
              <a:t>Coupling</a:t>
            </a:r>
            <a:r>
              <a:rPr lang="fr-FR" dirty="0" smtClean="0"/>
              <a:t> of </a:t>
            </a:r>
            <a:r>
              <a:rPr lang="fr-FR" dirty="0" err="1" smtClean="0"/>
              <a:t>kink</a:t>
            </a:r>
            <a:r>
              <a:rPr lang="fr-FR" dirty="0" smtClean="0"/>
              <a:t> and </a:t>
            </a:r>
            <a:r>
              <a:rPr lang="fr-FR" dirty="0" err="1" smtClean="0"/>
              <a:t>tearing</a:t>
            </a:r>
            <a:r>
              <a:rPr lang="fr-FR" dirty="0" smtClean="0"/>
              <a:t> modes amplifies </a:t>
            </a:r>
            <a:r>
              <a:rPr lang="fr-FR" dirty="0" err="1" smtClean="0"/>
              <a:t>resonant</a:t>
            </a:r>
            <a:r>
              <a:rPr lang="fr-FR" dirty="0" smtClean="0"/>
              <a:t> </a:t>
            </a:r>
            <a:r>
              <a:rPr lang="fr-FR" dirty="0" err="1" smtClean="0"/>
              <a:t>response</a:t>
            </a:r>
            <a:r>
              <a:rPr lang="fr-FR" dirty="0"/>
              <a:t/>
            </a:r>
            <a:br>
              <a:rPr lang="fr-FR" dirty="0"/>
            </a:br>
            <a:r>
              <a:rPr lang="en-US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[M </a:t>
            </a:r>
            <a:r>
              <a:rPr lang="en-US" sz="1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Becoulet</a:t>
            </a:r>
            <a:r>
              <a:rPr lang="en-US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et al, PRL  113, 115001 (2014)]   [F </a:t>
            </a:r>
            <a:r>
              <a:rPr lang="en-US" sz="1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Orain</a:t>
            </a:r>
            <a:r>
              <a:rPr lang="en-US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, M Hoelzl et al, NF 57, 022013 (2016)]</a:t>
            </a:r>
            <a:endParaRPr lang="en-US" b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1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3D displacement of flux surfaces in line with experiments</a:t>
            </a:r>
            <a:br>
              <a:rPr lang="en-US" dirty="0" smtClean="0"/>
            </a:br>
            <a:r>
              <a:rPr lang="en-US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[M </a:t>
            </a:r>
            <a:r>
              <a:rPr lang="en-US" sz="1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Willensdorfer</a:t>
            </a:r>
            <a:r>
              <a:rPr lang="en-US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et al, NF 57, 116047 (2017)]</a:t>
            </a:r>
            <a:endParaRPr lang="en-US" sz="1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987824" y="4809926"/>
            <a:ext cx="28803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Larger stochastic </a:t>
            </a:r>
            <a:r>
              <a:rPr lang="en-US" dirty="0" smtClean="0"/>
              <a:t>region, stronger </a:t>
            </a:r>
            <a:r>
              <a:rPr lang="en-US" dirty="0"/>
              <a:t>kinking at </a:t>
            </a:r>
            <a:r>
              <a:rPr lang="en-US" dirty="0" smtClean="0"/>
              <a:t>X-point</a:t>
            </a:r>
            <a:endParaRPr lang="en-US" dirty="0"/>
          </a:p>
          <a:p>
            <a:endParaRPr lang="en-US" dirty="0"/>
          </a:p>
        </p:txBody>
      </p:sp>
      <p:sp>
        <p:nvSpPr>
          <p:cNvPr id="52" name="Rectangle 51"/>
          <p:cNvSpPr/>
          <p:nvPr/>
        </p:nvSpPr>
        <p:spPr>
          <a:xfrm>
            <a:off x="3238489" y="923076"/>
            <a:ext cx="1045479" cy="369332"/>
          </a:xfrm>
          <a:prstGeom prst="rect">
            <a:avLst/>
          </a:prstGeom>
          <a:solidFill>
            <a:srgbClr val="000000">
              <a:alpha val="45098"/>
            </a:srgbClr>
          </a:solidFill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  <a:sym typeface="Symbol"/>
              </a:rPr>
              <a:t>=+90°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6228184" y="923076"/>
            <a:ext cx="1000595" cy="369332"/>
          </a:xfrm>
          <a:prstGeom prst="rect">
            <a:avLst/>
          </a:prstGeom>
          <a:solidFill>
            <a:srgbClr val="000000">
              <a:alpha val="45098"/>
            </a:srgbClr>
          </a:solidFill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  <a:sym typeface="Symbol"/>
              </a:rPr>
              <a:t></a:t>
            </a:r>
            <a:r>
              <a:rPr lang="fr-FR" b="1" dirty="0" smtClean="0">
                <a:solidFill>
                  <a:schemeClr val="bg1"/>
                </a:solidFill>
                <a:sym typeface="Symbol"/>
              </a:rPr>
              <a:t>=-90</a:t>
            </a:r>
            <a:r>
              <a:rPr lang="fr-FR" b="1" dirty="0">
                <a:solidFill>
                  <a:schemeClr val="bg1"/>
                </a:solidFill>
                <a:sym typeface="Symbol"/>
              </a:rPr>
              <a:t>°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313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ELM RMP interaction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dirty="0" smtClean="0"/>
              <a:t>Matthias Hoelzl et al | PET Workshop | Marseille | Sep 28</a:t>
            </a:r>
            <a:r>
              <a:rPr lang="en-GB" baseline="30000" dirty="0" smtClean="0"/>
              <a:t>th</a:t>
            </a:r>
            <a:r>
              <a:rPr lang="en-GB" dirty="0" smtClean="0"/>
              <a:t> 2017 |  Slide </a:t>
            </a:r>
            <a:fld id="{6A6D9FA1-99C7-4910-8E32-B85D378B0060}" type="slidenum">
              <a:rPr lang="en-GB" smtClean="0"/>
              <a:pPr algn="r"/>
              <a:t>42</a:t>
            </a:fld>
            <a:endParaRPr lang="en-GB" dirty="0"/>
          </a:p>
        </p:txBody>
      </p:sp>
      <p:grpSp>
        <p:nvGrpSpPr>
          <p:cNvPr id="20" name="Group 19"/>
          <p:cNvGrpSpPr/>
          <p:nvPr/>
        </p:nvGrpSpPr>
        <p:grpSpPr>
          <a:xfrm>
            <a:off x="179512" y="2132856"/>
            <a:ext cx="3960440" cy="3872695"/>
            <a:chOff x="179512" y="1774522"/>
            <a:chExt cx="4196237" cy="410326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53" r="86968"/>
            <a:stretch/>
          </p:blipFill>
          <p:spPr>
            <a:xfrm>
              <a:off x="179512" y="1774522"/>
              <a:ext cx="451821" cy="4103269"/>
            </a:xfrm>
            <a:prstGeom prst="rect">
              <a:avLst/>
            </a:prstGeom>
          </p:spPr>
        </p:pic>
        <p:grpSp>
          <p:nvGrpSpPr>
            <p:cNvPr id="19" name="Group 18"/>
            <p:cNvGrpSpPr/>
            <p:nvPr/>
          </p:nvGrpSpPr>
          <p:grpSpPr>
            <a:xfrm>
              <a:off x="426067" y="1978549"/>
              <a:ext cx="3949682" cy="3826715"/>
              <a:chOff x="426067" y="1576536"/>
              <a:chExt cx="3949682" cy="3826715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693" t="6682" r="8723"/>
              <a:stretch/>
            </p:blipFill>
            <p:spPr>
              <a:xfrm>
                <a:off x="631333" y="1576536"/>
                <a:ext cx="3744416" cy="3826715"/>
              </a:xfrm>
              <a:prstGeom prst="rect">
                <a:avLst/>
              </a:prstGeom>
            </p:spPr>
          </p:pic>
          <p:cxnSp>
            <p:nvCxnSpPr>
              <p:cNvPr id="9" name="Straight Arrow Connector 8"/>
              <p:cNvCxnSpPr>
                <a:stCxn id="11" idx="2"/>
              </p:cNvCxnSpPr>
              <p:nvPr/>
            </p:nvCxnSpPr>
            <p:spPr bwMode="auto">
              <a:xfrm flipH="1">
                <a:off x="810974" y="1931721"/>
                <a:ext cx="9287" cy="3009447"/>
              </a:xfrm>
              <a:prstGeom prst="straightConnector1">
                <a:avLst/>
              </a:prstGeom>
              <a:noFill/>
              <a:ln w="25400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0" name="Straight Arrow Connector 9"/>
              <p:cNvCxnSpPr/>
              <p:nvPr/>
            </p:nvCxnSpPr>
            <p:spPr bwMode="auto">
              <a:xfrm flipH="1">
                <a:off x="2842998" y="2780928"/>
                <a:ext cx="810" cy="2160240"/>
              </a:xfrm>
              <a:prstGeom prst="straightConnector1">
                <a:avLst/>
              </a:prstGeom>
              <a:noFill/>
              <a:ln w="25400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11" name="TextBox 10"/>
              <p:cNvSpPr txBox="1"/>
              <p:nvPr/>
            </p:nvSpPr>
            <p:spPr>
              <a:xfrm>
                <a:off x="426067" y="1701358"/>
                <a:ext cx="788387" cy="230363"/>
              </a:xfrm>
              <a:prstGeom prst="rect">
                <a:avLst/>
              </a:prstGeom>
              <a:noFill/>
              <a:ln w="19050">
                <a:solidFill>
                  <a:schemeClr val="accent2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b="1" dirty="0" smtClean="0">
                    <a:solidFill>
                      <a:srgbClr val="000000"/>
                    </a:solidFill>
                  </a:rPr>
                  <a:t>RMPs on</a:t>
                </a:r>
                <a:endParaRPr lang="en-US" sz="1400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1988207" y="2398187"/>
                <a:ext cx="855601" cy="460725"/>
              </a:xfrm>
              <a:prstGeom prst="rect">
                <a:avLst/>
              </a:prstGeom>
              <a:noFill/>
              <a:ln w="19050">
                <a:solidFill>
                  <a:schemeClr val="accent2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b="1" dirty="0" smtClean="0">
                    <a:solidFill>
                      <a:srgbClr val="000000"/>
                    </a:solidFill>
                  </a:rPr>
                  <a:t>Add n&gt;2</a:t>
                </a: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b="1" dirty="0" smtClean="0">
                    <a:solidFill>
                      <a:srgbClr val="000000"/>
                    </a:solidFill>
                  </a:rPr>
                  <a:t>modes</a:t>
                </a:r>
                <a:endParaRPr lang="en-US" sz="1400" b="1" dirty="0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21" name="Group 20"/>
          <p:cNvGrpSpPr/>
          <p:nvPr/>
        </p:nvGrpSpPr>
        <p:grpSpPr>
          <a:xfrm>
            <a:off x="4860031" y="2304307"/>
            <a:ext cx="4078385" cy="3632199"/>
            <a:chOff x="4571277" y="1576536"/>
            <a:chExt cx="4321203" cy="384845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02" t="6682" r="8221"/>
            <a:stretch/>
          </p:blipFill>
          <p:spPr>
            <a:xfrm>
              <a:off x="5006450" y="1576536"/>
              <a:ext cx="3886030" cy="3826715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53" t="6210" r="86968"/>
            <a:stretch/>
          </p:blipFill>
          <p:spPr>
            <a:xfrm>
              <a:off x="4571277" y="1576536"/>
              <a:ext cx="451821" cy="3848452"/>
            </a:xfrm>
            <a:prstGeom prst="rect">
              <a:avLst/>
            </a:prstGeom>
          </p:spPr>
        </p:pic>
      </p:grpSp>
      <p:sp>
        <p:nvSpPr>
          <p:cNvPr id="18" name="TextBox 17"/>
          <p:cNvSpPr txBox="1"/>
          <p:nvPr/>
        </p:nvSpPr>
        <p:spPr>
          <a:xfrm>
            <a:off x="179512" y="764704"/>
            <a:ext cx="8784976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arenBoth"/>
            </a:pPr>
            <a:r>
              <a:rPr lang="en-US" u="sng" dirty="0" smtClean="0"/>
              <a:t>Without RMP fields</a:t>
            </a:r>
            <a:r>
              <a:rPr lang="en-US" dirty="0" smtClean="0"/>
              <a:t> </a:t>
            </a:r>
            <a:r>
              <a:rPr lang="en-US" sz="1400" dirty="0" smtClean="0"/>
              <a:t>(simulation for ASDEX Upgrade ELM mitigation scenario)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→ Large ELM instability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5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50" dirty="0"/>
          </a:p>
        </p:txBody>
      </p:sp>
      <p:sp>
        <p:nvSpPr>
          <p:cNvPr id="22" name="TextBox 21"/>
          <p:cNvSpPr txBox="1"/>
          <p:nvPr/>
        </p:nvSpPr>
        <p:spPr>
          <a:xfrm>
            <a:off x="251520" y="6021288"/>
            <a:ext cx="8712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Suggests </a:t>
            </a:r>
            <a:r>
              <a:rPr lang="en-US" dirty="0" smtClean="0"/>
              <a:t>an important role of non-linear mode coupling for mitigation/suppression</a:t>
            </a:r>
            <a:endParaRPr lang="en-US" b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en-US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[F </a:t>
            </a:r>
            <a:r>
              <a:rPr lang="en-US" sz="1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Orain</a:t>
            </a:r>
            <a:r>
              <a:rPr lang="en-US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, M Hoelzl et al (in preparation)]</a:t>
            </a:r>
            <a:endParaRPr lang="en-US" sz="1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79512" y="1556792"/>
            <a:ext cx="44644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>
              <a:buFont typeface="+mj-lt"/>
              <a:buAutoNum type="arabicParenBoth" startAt="2"/>
            </a:pPr>
            <a:r>
              <a:rPr lang="en-US" u="sng" dirty="0" smtClean="0"/>
              <a:t>Resonant RMP fields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→ Lower growth </a:t>
            </a:r>
            <a:r>
              <a:rPr lang="en-US" dirty="0"/>
              <a:t>rate and saturation level</a:t>
            </a:r>
          </a:p>
          <a:p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860032" y="1556792"/>
            <a:ext cx="41044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>
              <a:buFont typeface="+mj-lt"/>
              <a:buAutoNum type="arabicParenBoth" startAt="3"/>
            </a:pPr>
            <a:r>
              <a:rPr lang="en-US" u="sng" dirty="0" smtClean="0"/>
              <a:t>By 20% enhanced flows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→ Only static </a:t>
            </a:r>
            <a:r>
              <a:rPr lang="en-US" dirty="0"/>
              <a:t>modes driven by RMPs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2724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4800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sz="4800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6000" b="1" dirty="0" smtClean="0">
                <a:solidFill>
                  <a:schemeClr val="accent5">
                    <a:lumMod val="75000"/>
                  </a:schemeClr>
                </a:solidFill>
              </a:rPr>
              <a:t>Conclusions</a:t>
            </a:r>
            <a:br>
              <a:rPr lang="en-US" sz="6000" b="1" dirty="0" smtClean="0">
                <a:solidFill>
                  <a:schemeClr val="accent5">
                    <a:lumMod val="75000"/>
                  </a:schemeClr>
                </a:solidFill>
              </a:rPr>
            </a:br>
            <a:endParaRPr lang="de-DE" sz="6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mtClean="0"/>
              <a:t>Matthias Hoelzl | PET Workshop | Marseille | Sep 28</a:t>
            </a:r>
            <a:r>
              <a:rPr lang="en-GB" baseline="30000" smtClean="0"/>
              <a:t>th</a:t>
            </a:r>
            <a:r>
              <a:rPr lang="en-GB" smtClean="0"/>
              <a:t> 2017 |  Slide </a:t>
            </a:r>
            <a:fld id="{6A6D9FA1-99C7-4910-8E32-B85D378B0060}" type="slidenum">
              <a:rPr lang="en-GB" smtClean="0"/>
              <a:pPr algn="r"/>
              <a:t>43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5107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 / Outlook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832648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JOREK: the European non-linear </a:t>
            </a:r>
            <a:r>
              <a:rPr lang="en-US" dirty="0"/>
              <a:t>MHD code for large-scale instabilities in tokamak X-point </a:t>
            </a:r>
            <a:r>
              <a:rPr lang="en-US" dirty="0" smtClean="0"/>
              <a:t>plasmas investigating disruption </a:t>
            </a:r>
            <a:r>
              <a:rPr lang="en-US" dirty="0"/>
              <a:t>and ELM physics</a:t>
            </a:r>
          </a:p>
          <a:p>
            <a:endParaRPr lang="en-US" sz="15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ELM simulations in line with experiments in key aspects</a:t>
            </a:r>
          </a:p>
          <a:p>
            <a:pPr lvl="1"/>
            <a:r>
              <a:rPr lang="en-US" u="sng" dirty="0"/>
              <a:t>Full ELM cycle?</a:t>
            </a:r>
            <a:r>
              <a:rPr lang="en-US" dirty="0"/>
              <a:t> </a:t>
            </a:r>
            <a:r>
              <a:rPr lang="en-US" dirty="0" smtClean="0"/>
              <a:t>Short and long ELMs? Small ELM regimes?</a:t>
            </a:r>
          </a:p>
          <a:p>
            <a:endParaRPr lang="en-US" sz="15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Many aspects of QH-Mode reproduced by simulations</a:t>
            </a:r>
          </a:p>
          <a:p>
            <a:pPr lvl="1"/>
            <a:r>
              <a:rPr lang="en-US" dirty="0" smtClean="0"/>
              <a:t>Physics origin of ELM and ELM free regimes?</a:t>
            </a:r>
            <a:endParaRPr lang="en-US" dirty="0"/>
          </a:p>
          <a:p>
            <a:endParaRPr lang="en-US" sz="15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Pellet ELM triggering well understood</a:t>
            </a:r>
          </a:p>
          <a:p>
            <a:pPr marL="742950" lvl="2" indent="-342900"/>
            <a:r>
              <a:rPr lang="en-US" sz="2000" dirty="0"/>
              <a:t>Peak heat loads?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15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First simulations of kick ELM triggering (►Poster P2-02)</a:t>
            </a:r>
          </a:p>
          <a:p>
            <a:pPr lvl="1"/>
            <a:r>
              <a:rPr lang="en-US" dirty="0" smtClean="0"/>
              <a:t>Comparison to existing experiments</a:t>
            </a:r>
          </a:p>
          <a:p>
            <a:endParaRPr lang="en-US" sz="15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Mitigation and </a:t>
            </a:r>
            <a:r>
              <a:rPr lang="en-US" dirty="0"/>
              <a:t>suppression </a:t>
            </a:r>
            <a:r>
              <a:rPr lang="en-US" dirty="0" smtClean="0"/>
              <a:t>by RMP coils simulated</a:t>
            </a:r>
          </a:p>
          <a:p>
            <a:pPr lvl="1"/>
            <a:r>
              <a:rPr lang="en-US" dirty="0" smtClean="0"/>
              <a:t>Pump-out vs mode coupling?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sz="1500" dirty="0" smtClean="0"/>
          </a:p>
          <a:p>
            <a:pPr lvl="1"/>
            <a:r>
              <a:rPr lang="en-US" dirty="0" smtClean="0"/>
              <a:t>Extrapolation to ITER?</a:t>
            </a:r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mtClean="0"/>
              <a:t>Matthias Hoelzl et al | PET Workshop | Marseille | Sep 28</a:t>
            </a:r>
            <a:r>
              <a:rPr lang="en-GB" baseline="30000" smtClean="0"/>
              <a:t>th</a:t>
            </a:r>
            <a:r>
              <a:rPr lang="en-GB" smtClean="0"/>
              <a:t> 2017 |  Slide </a:t>
            </a:r>
            <a:fld id="{6A6D9FA1-99C7-4910-8E32-B85D378B0060}" type="slidenum">
              <a:rPr lang="en-GB" smtClean="0"/>
              <a:pPr algn="r"/>
              <a:t>44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310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6000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6000" b="1" dirty="0" smtClean="0">
                <a:solidFill>
                  <a:schemeClr val="accent5">
                    <a:lumMod val="75000"/>
                  </a:schemeClr>
                </a:solidFill>
              </a:rPr>
              <a:t>Backup Slides</a:t>
            </a:r>
            <a:endParaRPr lang="de-DE" sz="6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mtClean="0"/>
              <a:t>Matthias Hoelzl | PET Workshop | Marseille | Sep 28</a:t>
            </a:r>
            <a:r>
              <a:rPr lang="en-GB" baseline="30000" smtClean="0"/>
              <a:t>th</a:t>
            </a:r>
            <a:r>
              <a:rPr lang="en-GB" smtClean="0"/>
              <a:t> 2017 |  Slide </a:t>
            </a:r>
            <a:fld id="{6A6D9FA1-99C7-4910-8E32-B85D378B0060}" type="slidenum">
              <a:rPr lang="en-GB" smtClean="0"/>
              <a:pPr algn="r"/>
              <a:t>45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0517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ASDEX Upgrade equilibrium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mtClean="0"/>
              <a:t>Matthias Hoelzl | PET Workshop | Marseille | Sep 28</a:t>
            </a:r>
            <a:r>
              <a:rPr lang="en-GB" baseline="30000" smtClean="0"/>
              <a:t>th</a:t>
            </a:r>
            <a:r>
              <a:rPr lang="en-GB" smtClean="0"/>
              <a:t> 2017 |  Slide </a:t>
            </a:r>
            <a:fld id="{6A6D9FA1-99C7-4910-8E32-B85D378B0060}" type="slidenum">
              <a:rPr lang="en-GB" smtClean="0"/>
              <a:pPr algn="r"/>
              <a:t>46</a:t>
            </a:fld>
            <a:endParaRPr lang="en-GB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6266815"/>
              </p:ext>
            </p:extLst>
          </p:nvPr>
        </p:nvGraphicFramePr>
        <p:xfrm>
          <a:off x="6156176" y="2852936"/>
          <a:ext cx="2664296" cy="3352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6064"/>
                <a:gridCol w="648072"/>
                <a:gridCol w="864096"/>
                <a:gridCol w="576064"/>
              </a:tblGrid>
              <a:tr h="12888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Psi_N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Rho_pol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q</a:t>
                      </a:r>
                      <a:endParaRPr lang="en-US" sz="1400" dirty="0"/>
                    </a:p>
                  </a:txBody>
                  <a:tcPr/>
                </a:tc>
              </a:tr>
              <a:tr h="277759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2.05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0.70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0.835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2.7</a:t>
                      </a:r>
                      <a:endParaRPr lang="en-US" sz="1400" dirty="0"/>
                    </a:p>
                  </a:txBody>
                  <a:tcPr/>
                </a:tc>
              </a:tr>
              <a:tr h="277759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2.06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0.73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0.85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2.9</a:t>
                      </a:r>
                      <a:endParaRPr lang="en-US" sz="1400" dirty="0"/>
                    </a:p>
                  </a:txBody>
                  <a:tcPr/>
                </a:tc>
              </a:tr>
              <a:tr h="277759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2.07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0.76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0.87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3.1</a:t>
                      </a:r>
                      <a:endParaRPr lang="en-US" sz="1400" dirty="0"/>
                    </a:p>
                  </a:txBody>
                  <a:tcPr/>
                </a:tc>
              </a:tr>
              <a:tr h="277759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2.08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0.79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0.89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3.4</a:t>
                      </a:r>
                      <a:endParaRPr lang="en-US" sz="1400" dirty="0"/>
                    </a:p>
                  </a:txBody>
                  <a:tcPr/>
                </a:tc>
              </a:tr>
              <a:tr h="277759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2.09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0.82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0.905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3.7</a:t>
                      </a:r>
                      <a:endParaRPr lang="en-US" sz="1400" dirty="0"/>
                    </a:p>
                  </a:txBody>
                  <a:tcPr/>
                </a:tc>
              </a:tr>
              <a:tr h="277759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2.10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0.85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0.92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4.0</a:t>
                      </a:r>
                      <a:endParaRPr lang="en-US" sz="1400" dirty="0"/>
                    </a:p>
                  </a:txBody>
                  <a:tcPr/>
                </a:tc>
              </a:tr>
              <a:tr h="277759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2.11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0.89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0.94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4.5</a:t>
                      </a:r>
                      <a:endParaRPr lang="en-US" sz="1400" dirty="0"/>
                    </a:p>
                  </a:txBody>
                  <a:tcPr/>
                </a:tc>
              </a:tr>
              <a:tr h="277759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2.12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0.92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0.96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5.1</a:t>
                      </a:r>
                      <a:endParaRPr lang="en-US" sz="1400" dirty="0"/>
                    </a:p>
                  </a:txBody>
                  <a:tcPr/>
                </a:tc>
              </a:tr>
              <a:tr h="277759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2.13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0.95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0.975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5.9</a:t>
                      </a:r>
                      <a:endParaRPr lang="en-US" sz="1400" dirty="0"/>
                    </a:p>
                  </a:txBody>
                  <a:tcPr/>
                </a:tc>
              </a:tr>
              <a:tr h="277759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2.14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0.98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0.99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6.3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83" y="958416"/>
            <a:ext cx="5055197" cy="3766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23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Cold front penetration in experiment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696"/>
            <a:ext cx="6928244" cy="489585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mtClean="0"/>
              <a:t>Matthias Hoelzl et al | PET Workshop | Marseille | Sep 28</a:t>
            </a:r>
            <a:r>
              <a:rPr lang="en-GB" baseline="30000" smtClean="0"/>
              <a:t>th</a:t>
            </a:r>
            <a:r>
              <a:rPr lang="en-GB" smtClean="0"/>
              <a:t> 2017 |  Slide </a:t>
            </a:r>
            <a:fld id="{6A6D9FA1-99C7-4910-8E32-B85D378B0060}" type="slidenum">
              <a:rPr lang="en-GB" smtClean="0"/>
              <a:pPr algn="r"/>
              <a:t>47</a:t>
            </a:fld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6037215" y="6021288"/>
            <a:ext cx="29501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[E Trier et al, NF (submitted)]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301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269" y="1052736"/>
            <a:ext cx="5117461" cy="4342857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mtClean="0"/>
              <a:t>Matthias Hoelzl et al | PET Workshop | Marseille | Sep 28</a:t>
            </a:r>
            <a:r>
              <a:rPr lang="en-GB" baseline="30000" smtClean="0"/>
              <a:t>th</a:t>
            </a:r>
            <a:r>
              <a:rPr lang="en-GB" smtClean="0"/>
              <a:t> 2017 |  Slide </a:t>
            </a:r>
            <a:fld id="{6A6D9FA1-99C7-4910-8E32-B85D378B0060}" type="slidenum">
              <a:rPr lang="en-GB" smtClean="0"/>
              <a:pPr algn="r"/>
              <a:t>48</a:t>
            </a:fld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1979712" y="6027258"/>
            <a:ext cx="7164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[F Mink, E </a:t>
            </a:r>
            <a:r>
              <a:rPr lang="en-US" sz="16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Wolfrum</a:t>
            </a:r>
            <a:r>
              <a:rPr lang="en-US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, </a:t>
            </a:r>
            <a:r>
              <a:rPr lang="en-US" sz="1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 Hoelzl, et al, </a:t>
            </a:r>
            <a:r>
              <a:rPr lang="en-US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16</a:t>
            </a:r>
            <a:r>
              <a:rPr lang="en-US" sz="1600" b="1" baseline="30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th</a:t>
            </a:r>
            <a:r>
              <a:rPr lang="en-US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H-mode </a:t>
            </a:r>
            <a:r>
              <a:rPr lang="en-US" sz="1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Workshop, St. </a:t>
            </a:r>
            <a:r>
              <a:rPr lang="en-US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Petersburg (2017)]</a:t>
            </a:r>
            <a:endParaRPr lang="en-US" sz="16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890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Kick ELM triggering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210" y="1412875"/>
            <a:ext cx="6557580" cy="489585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mtClean="0"/>
              <a:t>Matthias Hoelzl et al | PET Workshop | Marseille | Sep 28</a:t>
            </a:r>
            <a:r>
              <a:rPr lang="en-GB" baseline="30000" smtClean="0"/>
              <a:t>th</a:t>
            </a:r>
            <a:r>
              <a:rPr lang="en-GB" smtClean="0"/>
              <a:t> 2017 |  Slide </a:t>
            </a:r>
            <a:fld id="{6A6D9FA1-99C7-4910-8E32-B85D378B0060}" type="slidenum">
              <a:rPr lang="en-GB" smtClean="0"/>
              <a:pPr algn="r"/>
              <a:t>49</a:t>
            </a:fld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683568" y="980728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[FJ </a:t>
            </a:r>
            <a:r>
              <a:rPr lang="en-US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Artola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et al]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016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Classification of ELMs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5111170"/>
            <a:ext cx="8136904" cy="155819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Different types of Edge Localized Modes observed</a:t>
            </a:r>
          </a:p>
          <a:p>
            <a:r>
              <a:rPr lang="en-US" dirty="0" smtClean="0"/>
              <a:t>Type-I ELMs can lead to a release of ~10% of the plasma energy within several hundred microseconds</a:t>
            </a:r>
          </a:p>
          <a:p>
            <a:pPr marL="0" indent="0">
              <a:buNone/>
            </a:pPr>
            <a:r>
              <a:rPr lang="en-US" sz="1600" b="1" dirty="0" smtClean="0"/>
              <a:t/>
            </a:r>
            <a:br>
              <a:rPr lang="en-US" sz="1600" b="1" dirty="0" smtClean="0"/>
            </a:br>
            <a:r>
              <a:rPr lang="en-US" sz="1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[EJ Doyle, et al, Phys Fluids B 3, 2300 (1991)]   [H </a:t>
            </a:r>
            <a:r>
              <a:rPr lang="en-US" sz="12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Zohm</a:t>
            </a:r>
            <a:r>
              <a:rPr lang="en-US" sz="1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, et al, PPCF 38, 105 (1996)]   </a:t>
            </a:r>
            <a:r>
              <a:rPr lang="en-US" sz="12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etc</a:t>
            </a:r>
            <a:endParaRPr lang="en-US" sz="1200" b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mtClean="0"/>
              <a:t>Matthias Hoelzl | PET Workshop | Marseille | Sep 28</a:t>
            </a:r>
            <a:r>
              <a:rPr lang="en-GB" baseline="30000" smtClean="0"/>
              <a:t>th</a:t>
            </a:r>
            <a:r>
              <a:rPr lang="en-GB" smtClean="0"/>
              <a:t> 2017 |  Slide </a:t>
            </a:r>
            <a:fld id="{6A6D9FA1-99C7-4910-8E32-B85D378B0060}" type="slidenum">
              <a:rPr lang="en-GB" smtClean="0"/>
              <a:pPr algn="r"/>
              <a:t>5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764704"/>
            <a:ext cx="5859693" cy="4322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026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Kick ELM triggering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48" y="1412875"/>
            <a:ext cx="7703103" cy="489585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mtClean="0"/>
              <a:t>Matthias Hoelzl et al | PET Workshop | Marseille | Sep 28</a:t>
            </a:r>
            <a:r>
              <a:rPr lang="en-GB" baseline="30000" smtClean="0"/>
              <a:t>th</a:t>
            </a:r>
            <a:r>
              <a:rPr lang="en-GB" smtClean="0"/>
              <a:t> 2017 |  Slide </a:t>
            </a:r>
            <a:fld id="{6A6D9FA1-99C7-4910-8E32-B85D378B0060}" type="slidenum">
              <a:rPr lang="en-GB" smtClean="0"/>
              <a:pPr algn="r"/>
              <a:t>50</a:t>
            </a:fld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683568" y="980728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[FJ </a:t>
            </a:r>
            <a:r>
              <a:rPr lang="en-US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Artola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et al]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214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QH-Mode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mtClean="0"/>
              <a:t>Matthias Hoelzl et al | PET Workshop | Marseille | Sep 28</a:t>
            </a:r>
            <a:r>
              <a:rPr lang="en-GB" baseline="30000" smtClean="0"/>
              <a:t>th</a:t>
            </a:r>
            <a:r>
              <a:rPr lang="en-GB" smtClean="0"/>
              <a:t> 2017 |  Slide </a:t>
            </a:r>
            <a:fld id="{6A6D9FA1-99C7-4910-8E32-B85D378B0060}" type="slidenum">
              <a:rPr lang="en-GB" smtClean="0"/>
              <a:pPr algn="r"/>
              <a:t>51</a:t>
            </a:fld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1323975"/>
            <a:ext cx="4824536" cy="45760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340768"/>
            <a:ext cx="4555608" cy="44644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35696" y="6021288"/>
            <a:ext cx="1241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[F Liu et al]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12767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xfrm>
            <a:off x="311700" y="246516"/>
            <a:ext cx="8520600" cy="7635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>
                <a:latin typeface="Droid Sans"/>
                <a:ea typeface="Droid Sans"/>
                <a:cs typeface="Droid Sans"/>
                <a:sym typeface="Droid Sans"/>
              </a:rPr>
              <a:t>JOREK</a:t>
            </a:r>
            <a:r>
              <a:rPr lang="en-GB"/>
              <a:t> kinetic particle extension</a:t>
            </a:r>
          </a:p>
        </p:txBody>
      </p:sp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311700" y="1010024"/>
            <a:ext cx="8520600" cy="5081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153243"/>
              </a:solidFill>
              <a:latin typeface="Droid Sans"/>
              <a:ea typeface="Droid Sans"/>
              <a:cs typeface="Droid Sans"/>
              <a:sym typeface="Droid Sans"/>
            </a:endParaRPr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  <a:buClr>
                <a:srgbClr val="153243"/>
              </a:buClr>
              <a:buSzPct val="100000"/>
              <a:buFont typeface="Droid Sans"/>
            </a:pPr>
            <a:r>
              <a:rPr lang="en-GB" sz="2400" dirty="0">
                <a:solidFill>
                  <a:srgbClr val="153243"/>
                </a:solidFill>
              </a:rPr>
              <a:t>Couple JOREK MHD solver with particle tracking code</a:t>
            </a:r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  <a:buClr>
                <a:srgbClr val="153243"/>
              </a:buClr>
              <a:buSzPct val="100000"/>
              <a:buFont typeface="Droid Sans"/>
            </a:pPr>
            <a:r>
              <a:rPr lang="en-GB" sz="2400" dirty="0">
                <a:solidFill>
                  <a:srgbClr val="153243"/>
                </a:solidFill>
              </a:rPr>
              <a:t>Follow particles in time-varying electromagnetic fields</a:t>
            </a:r>
          </a:p>
          <a:p>
            <a:pPr marL="914400" lvl="1" indent="-342900" rtl="0">
              <a:spcBef>
                <a:spcPts val="0"/>
              </a:spcBef>
              <a:spcAft>
                <a:spcPts val="0"/>
              </a:spcAft>
              <a:buClr>
                <a:srgbClr val="153243"/>
              </a:buClr>
              <a:buSzPct val="100000"/>
              <a:buFont typeface="Droid Sans"/>
            </a:pPr>
            <a:r>
              <a:rPr lang="en-GB" sz="1800" dirty="0">
                <a:solidFill>
                  <a:srgbClr val="153243"/>
                </a:solidFill>
              </a:rPr>
              <a:t>6D Full-Kinetic (Boris method)</a:t>
            </a:r>
          </a:p>
          <a:p>
            <a:pPr marL="914400" lvl="1" indent="-342900" rtl="0">
              <a:spcBef>
                <a:spcPts val="0"/>
              </a:spcBef>
              <a:spcAft>
                <a:spcPts val="0"/>
              </a:spcAft>
              <a:buClr>
                <a:srgbClr val="153243"/>
              </a:buClr>
              <a:buSzPct val="100000"/>
              <a:buFont typeface="Droid Sans"/>
            </a:pPr>
            <a:r>
              <a:rPr lang="en-GB" sz="1800" dirty="0">
                <a:solidFill>
                  <a:srgbClr val="153243"/>
                </a:solidFill>
              </a:rPr>
              <a:t>5D </a:t>
            </a:r>
            <a:r>
              <a:rPr lang="en-GB" sz="1800" dirty="0" err="1">
                <a:solidFill>
                  <a:srgbClr val="153243"/>
                </a:solidFill>
              </a:rPr>
              <a:t>Fieldline</a:t>
            </a:r>
            <a:r>
              <a:rPr lang="en-GB" sz="1800" dirty="0">
                <a:solidFill>
                  <a:srgbClr val="153243"/>
                </a:solidFill>
              </a:rPr>
              <a:t> tracer (Adams-</a:t>
            </a:r>
            <a:r>
              <a:rPr lang="en-GB" sz="1800" dirty="0" err="1">
                <a:solidFill>
                  <a:srgbClr val="153243"/>
                </a:solidFill>
              </a:rPr>
              <a:t>Bashforth</a:t>
            </a:r>
            <a:r>
              <a:rPr lang="en-GB" sz="1800" dirty="0">
                <a:solidFill>
                  <a:srgbClr val="153243"/>
                </a:solidFill>
              </a:rPr>
              <a:t>, forward Euler)</a:t>
            </a:r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  <a:buClr>
                <a:srgbClr val="153243"/>
              </a:buClr>
              <a:buSzPct val="100000"/>
              <a:buFont typeface="Droid Sans"/>
            </a:pPr>
            <a:r>
              <a:rPr lang="en-GB" sz="2400" dirty="0">
                <a:solidFill>
                  <a:srgbClr val="153243"/>
                </a:solidFill>
              </a:rPr>
              <a:t>Ionisation/recombination with OPEN-ADAS coefficients</a:t>
            </a:r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  <a:buClr>
                <a:srgbClr val="153243"/>
              </a:buClr>
              <a:buSzPct val="100000"/>
              <a:buFont typeface="Droid Sans"/>
            </a:pPr>
            <a:r>
              <a:rPr lang="en-GB" sz="2400" dirty="0">
                <a:solidFill>
                  <a:srgbClr val="153243"/>
                </a:solidFill>
              </a:rPr>
              <a:t>Particle-background collisions with binary collision model</a:t>
            </a:r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  <a:buClr>
                <a:srgbClr val="153243"/>
              </a:buClr>
              <a:buSzPct val="100000"/>
              <a:buFont typeface="Droid Sans"/>
            </a:pPr>
            <a:r>
              <a:rPr lang="en-GB" sz="2400" dirty="0">
                <a:solidFill>
                  <a:srgbClr val="153243"/>
                </a:solidFill>
              </a:rPr>
              <a:t>Feed-forward now, feedback to MHD underway</a:t>
            </a:r>
          </a:p>
        </p:txBody>
      </p:sp>
      <p:sp>
        <p:nvSpPr>
          <p:cNvPr id="56" name="Shape 56"/>
          <p:cNvSpPr txBox="1"/>
          <p:nvPr/>
        </p:nvSpPr>
        <p:spPr>
          <a:xfrm>
            <a:off x="413425" y="782625"/>
            <a:ext cx="8418900" cy="438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highlight>
                  <a:srgbClr val="FFFFFF"/>
                </a:highlight>
                <a:latin typeface="Droid Sans"/>
                <a:ea typeface="Droid Sans"/>
                <a:cs typeface="Droid Sans"/>
                <a:sym typeface="Droid Sans"/>
              </a:rPr>
              <a:t>[D van </a:t>
            </a:r>
            <a:r>
              <a:rPr lang="en-GB" sz="16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highlight>
                  <a:srgbClr val="FFFFFF"/>
                </a:highlight>
                <a:latin typeface="Droid Sans"/>
                <a:ea typeface="Droid Sans"/>
                <a:cs typeface="Droid Sans"/>
                <a:sym typeface="Droid Sans"/>
              </a:rPr>
              <a:t>Vugt</a:t>
            </a:r>
            <a:r>
              <a:rPr lang="en-GB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highlight>
                  <a:srgbClr val="FFFFFF"/>
                </a:highlight>
                <a:latin typeface="Droid Sans"/>
                <a:ea typeface="Droid Sans"/>
                <a:cs typeface="Droid Sans"/>
                <a:sym typeface="Droid Sans"/>
              </a:rPr>
              <a:t> et al]</a:t>
            </a:r>
            <a:endParaRPr lang="en-GB" sz="1600" b="1" dirty="0">
              <a:solidFill>
                <a:schemeClr val="tx2">
                  <a:lumMod val="60000"/>
                  <a:lumOff val="40000"/>
                </a:schemeClr>
              </a:solidFill>
              <a:highlight>
                <a:srgbClr val="FFFFFF"/>
              </a:highlight>
              <a:latin typeface="Droid Sans"/>
              <a:ea typeface="Droid Sans"/>
              <a:cs typeface="Droid Sans"/>
              <a:sym typeface="Droid Sans"/>
            </a:endParaRPr>
          </a:p>
        </p:txBody>
      </p:sp>
      <p:pic>
        <p:nvPicPr>
          <p:cNvPr id="57" name="Shape 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3425" y="4203024"/>
            <a:ext cx="3384851" cy="247045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Shape 58"/>
          <p:cNvSpPr txBox="1"/>
          <p:nvPr/>
        </p:nvSpPr>
        <p:spPr>
          <a:xfrm>
            <a:off x="4073300" y="4203025"/>
            <a:ext cx="4758900" cy="2470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 sz="1800" dirty="0">
                <a:latin typeface="Droid Sans"/>
                <a:ea typeface="Droid Sans"/>
                <a:cs typeface="Droid Sans"/>
                <a:sym typeface="Droid Sans"/>
              </a:rPr>
              <a:t>Applications:</a:t>
            </a:r>
          </a:p>
          <a:p>
            <a:pPr marL="457200" lvl="0" indent="-342900" rtl="0">
              <a:spcBef>
                <a:spcPts val="0"/>
              </a:spcBef>
              <a:buSzPct val="100000"/>
              <a:buFont typeface="Droid Sans"/>
              <a:buChar char="●"/>
            </a:pPr>
            <a:r>
              <a:rPr lang="en-GB" sz="1800" dirty="0">
                <a:latin typeface="Droid Sans"/>
                <a:ea typeface="Droid Sans"/>
                <a:cs typeface="Droid Sans"/>
                <a:sym typeface="Droid Sans"/>
              </a:rPr>
              <a:t>W impurity transport (in ELMs)</a:t>
            </a:r>
          </a:p>
          <a:p>
            <a:pPr marL="457200" lvl="0" indent="-342900" rtl="0">
              <a:spcBef>
                <a:spcPts val="0"/>
              </a:spcBef>
              <a:buSzPct val="100000"/>
              <a:buFont typeface="Droid Sans"/>
              <a:buChar char="●"/>
            </a:pPr>
            <a:r>
              <a:rPr lang="en-GB" sz="1800" dirty="0">
                <a:latin typeface="Droid Sans"/>
                <a:ea typeface="Droid Sans"/>
                <a:cs typeface="Droid Sans"/>
                <a:sym typeface="Droid Sans"/>
              </a:rPr>
              <a:t>W radiation impact on MHD</a:t>
            </a:r>
          </a:p>
          <a:p>
            <a:pPr marL="457200" lvl="0" indent="-342900" rtl="0">
              <a:spcBef>
                <a:spcPts val="0"/>
              </a:spcBef>
              <a:buSzPct val="100000"/>
              <a:buFont typeface="Droid Sans"/>
              <a:buChar char="●"/>
            </a:pPr>
            <a:r>
              <a:rPr lang="en-GB" sz="1800" dirty="0">
                <a:latin typeface="Droid Sans"/>
                <a:ea typeface="Droid Sans"/>
                <a:cs typeface="Droid Sans"/>
                <a:sym typeface="Droid Sans"/>
              </a:rPr>
              <a:t>Fast ions, impact on MHD (A. </a:t>
            </a:r>
            <a:r>
              <a:rPr lang="en-GB" sz="1800" dirty="0" err="1">
                <a:latin typeface="Droid Sans"/>
                <a:ea typeface="Droid Sans"/>
                <a:cs typeface="Droid Sans"/>
                <a:sym typeface="Droid Sans"/>
              </a:rPr>
              <a:t>Dvornova</a:t>
            </a:r>
            <a:r>
              <a:rPr lang="en-GB" sz="1800" dirty="0">
                <a:latin typeface="Droid Sans"/>
                <a:ea typeface="Droid Sans"/>
                <a:cs typeface="Droid Sans"/>
                <a:sym typeface="Droid Sans"/>
              </a:rPr>
              <a:t>)</a:t>
            </a:r>
          </a:p>
          <a:p>
            <a:pPr marL="457200" lvl="0" indent="-342900" rtl="0">
              <a:spcBef>
                <a:spcPts val="0"/>
              </a:spcBef>
              <a:buSzPct val="100000"/>
              <a:buFont typeface="Droid Sans"/>
              <a:buChar char="●"/>
            </a:pPr>
            <a:r>
              <a:rPr lang="en-GB" sz="1800" dirty="0">
                <a:latin typeface="Droid Sans"/>
                <a:ea typeface="Droid Sans"/>
                <a:cs typeface="Droid Sans"/>
                <a:sym typeface="Droid Sans"/>
              </a:rPr>
              <a:t>Runaway electrons (C. </a:t>
            </a:r>
            <a:r>
              <a:rPr lang="en-GB" sz="1800" dirty="0" err="1">
                <a:latin typeface="Droid Sans"/>
                <a:ea typeface="Droid Sans"/>
                <a:cs typeface="Droid Sans"/>
                <a:sym typeface="Droid Sans"/>
              </a:rPr>
              <a:t>Sommariva</a:t>
            </a:r>
            <a:r>
              <a:rPr lang="en-GB" sz="1800" dirty="0">
                <a:latin typeface="Droid Sans"/>
                <a:ea typeface="Droid Sans"/>
                <a:cs typeface="Droid Sans"/>
                <a:sym typeface="Droid Sans"/>
              </a:rPr>
              <a:t>)</a:t>
            </a:r>
          </a:p>
          <a:p>
            <a:pPr lvl="0" rtl="0">
              <a:spcBef>
                <a:spcPts val="0"/>
              </a:spcBef>
              <a:buNone/>
            </a:pPr>
            <a:endParaRPr sz="1800" dirty="0">
              <a:latin typeface="Droid Sans"/>
              <a:ea typeface="Droid Sans"/>
              <a:cs typeface="Droid Sans"/>
              <a:sym typeface="Droid Sans"/>
            </a:endParaRPr>
          </a:p>
          <a:p>
            <a:pPr marL="457200" lvl="0" indent="-342900" rtl="0">
              <a:spcBef>
                <a:spcPts val="0"/>
              </a:spcBef>
              <a:buSzPct val="100000"/>
              <a:buFont typeface="Droid Sans"/>
              <a:buChar char="●"/>
            </a:pPr>
            <a:r>
              <a:rPr lang="en-GB" sz="1800" dirty="0">
                <a:latin typeface="Droid Sans"/>
                <a:ea typeface="Droid Sans"/>
                <a:cs typeface="Droid Sans"/>
                <a:sym typeface="Droid Sans"/>
              </a:rPr>
              <a:t>Delta-f contribution in MHD equations</a:t>
            </a:r>
          </a:p>
          <a:p>
            <a:pPr marL="457200" lvl="0" indent="-342900">
              <a:spcBef>
                <a:spcPts val="0"/>
              </a:spcBef>
              <a:buSzPct val="100000"/>
              <a:buFont typeface="Droid Sans"/>
              <a:buChar char="●"/>
            </a:pPr>
            <a:r>
              <a:rPr lang="en-GB" sz="1800" dirty="0">
                <a:latin typeface="Droid Sans"/>
                <a:ea typeface="Droid Sans"/>
                <a:cs typeface="Droid Sans"/>
                <a:sym typeface="Droid Sans"/>
              </a:rPr>
              <a:t>Divertor physics</a:t>
            </a:r>
          </a:p>
        </p:txBody>
      </p:sp>
    </p:spTree>
    <p:extLst>
      <p:ext uri="{BB962C8B-B14F-4D97-AF65-F5344CB8AC3E}">
        <p14:creationId xmlns:p14="http://schemas.microsoft.com/office/powerpoint/2010/main" val="173011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hape 6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71600" y="692696"/>
            <a:ext cx="6552728" cy="39604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691465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Neoclassical tearing mode seeding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Seed island size for NTMs in ASDEX Upgrade expected to be around 1cm </a:t>
            </a:r>
            <a:r>
              <a:rPr lang="en-US" sz="15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[A </a:t>
            </a:r>
            <a:r>
              <a:rPr lang="en-US" sz="15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Gude</a:t>
            </a:r>
            <a:r>
              <a:rPr lang="en-US" sz="15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et al, NF 39, 127 (1999)]</a:t>
            </a:r>
            <a:endParaRPr lang="en-US" b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en-US" dirty="0"/>
              <a:t>ELMs can </a:t>
            </a:r>
            <a:r>
              <a:rPr lang="en-US" dirty="0" smtClean="0"/>
              <a:t>seed NTMs</a:t>
            </a:r>
            <a:r>
              <a:rPr lang="en-US" dirty="0"/>
              <a:t>, e.g., in </a:t>
            </a:r>
            <a:r>
              <a:rPr lang="en-US" dirty="0" smtClean="0"/>
              <a:t>ASDEX Upgrade </a:t>
            </a:r>
            <a:r>
              <a:rPr lang="en-US" sz="1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[S </a:t>
            </a:r>
            <a:r>
              <a:rPr lang="en-US" sz="14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Fietz</a:t>
            </a:r>
            <a:r>
              <a:rPr lang="en-US" sz="1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et al, PPCF 55, 085010 (2013)]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en-US" dirty="0" smtClean="0"/>
              <a:t>ASDEX Upgrade simulations </a:t>
            </a:r>
            <a:r>
              <a:rPr lang="en-US" dirty="0"/>
              <a:t>show formation of 2/1 and 3/2 </a:t>
            </a:r>
            <a:r>
              <a:rPr lang="en-US" dirty="0" smtClean="0"/>
              <a:t>islands roughly of this size</a:t>
            </a:r>
          </a:p>
          <a:p>
            <a:r>
              <a:rPr lang="en-US" dirty="0" smtClean="0"/>
              <a:t>Non-linear mode-coupling producing low-n is crucial</a:t>
            </a:r>
          </a:p>
          <a:p>
            <a:endParaRPr lang="en-US" dirty="0"/>
          </a:p>
          <a:p>
            <a:r>
              <a:rPr lang="en-US" dirty="0" smtClean="0"/>
              <a:t>NTM seeding could be cumulative effect of several successive ELM crashes, which have “correct” phases to further amplify island beyond critical island size</a:t>
            </a:r>
          </a:p>
          <a:p>
            <a:r>
              <a:rPr lang="en-US" dirty="0" smtClean="0"/>
              <a:t>Mode coupling might influence the phasing of ELM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mtClean="0"/>
              <a:t>Matthias Hoelzl | PET Workshop | Marseille | Sep 28</a:t>
            </a:r>
            <a:r>
              <a:rPr lang="en-GB" baseline="30000" smtClean="0"/>
              <a:t>th</a:t>
            </a:r>
            <a:r>
              <a:rPr lang="en-GB" smtClean="0"/>
              <a:t> 2017 |  Slide </a:t>
            </a:r>
            <a:fld id="{6A6D9FA1-99C7-4910-8E32-B85D378B0060}" type="slidenum">
              <a:rPr lang="en-GB" smtClean="0"/>
              <a:pPr algn="r"/>
              <a:t>54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0507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Non-linear mode coupling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980728"/>
            <a:ext cx="4780382" cy="3312269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mtClean="0"/>
              <a:t>Matthias Hoelzl et al | PET Workshop | Marseille | Sep 28</a:t>
            </a:r>
            <a:r>
              <a:rPr lang="en-GB" baseline="30000" smtClean="0"/>
              <a:t>th</a:t>
            </a:r>
            <a:r>
              <a:rPr lang="en-GB" smtClean="0"/>
              <a:t> 2017 |  Slide </a:t>
            </a:r>
            <a:fld id="{6A6D9FA1-99C7-4910-8E32-B85D378B0060}" type="slidenum">
              <a:rPr lang="en-GB" smtClean="0"/>
              <a:pPr algn="r"/>
              <a:t>55</a:t>
            </a:fld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5085184"/>
            <a:ext cx="5580112" cy="6639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3528" y="980728"/>
            <a:ext cx="374441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Non-linear terms allow a coupling of toroidal harmonics n</a:t>
            </a:r>
            <a:r>
              <a:rPr lang="en-US" baseline="-25000" dirty="0" smtClean="0"/>
              <a:t>2</a:t>
            </a:r>
            <a:r>
              <a:rPr lang="en-US" dirty="0" smtClean="0"/>
              <a:t> and n</a:t>
            </a:r>
            <a:r>
              <a:rPr lang="en-US" baseline="-25000" dirty="0" smtClean="0"/>
              <a:t>3</a:t>
            </a:r>
            <a:r>
              <a:rPr lang="en-US" dirty="0" smtClean="0"/>
              <a:t> to n</a:t>
            </a:r>
            <a:r>
              <a:rPr lang="en-US" baseline="-25000" dirty="0" smtClean="0"/>
              <a:t>1</a:t>
            </a:r>
            <a:r>
              <a:rPr lang="en-US" dirty="0" smtClean="0"/>
              <a:t>=n</a:t>
            </a:r>
            <a:r>
              <a:rPr lang="en-US" baseline="-25000" dirty="0" smtClean="0"/>
              <a:t>2</a:t>
            </a:r>
            <a:r>
              <a:rPr lang="en-US" dirty="0" smtClean="0"/>
              <a:t>±n</a:t>
            </a:r>
            <a:r>
              <a:rPr lang="en-US" baseline="-25000" dirty="0" smtClean="0"/>
              <a:t>3</a:t>
            </a:r>
            <a:r>
              <a:rPr lang="en-US" dirty="0" smtClean="0"/>
              <a:t> since sin(</a:t>
            </a:r>
            <a:r>
              <a:rPr lang="el-GR" dirty="0" smtClean="0"/>
              <a:t>α±β</a:t>
            </a:r>
            <a:r>
              <a:rPr lang="en-US" dirty="0" smtClean="0"/>
              <a:t>)=sin(</a:t>
            </a:r>
            <a:r>
              <a:rPr lang="el-GR" dirty="0" smtClean="0"/>
              <a:t>α</a:t>
            </a:r>
            <a:r>
              <a:rPr lang="en-US" dirty="0" smtClean="0"/>
              <a:t>)cos(</a:t>
            </a:r>
            <a:r>
              <a:rPr lang="el-GR" dirty="0" smtClean="0"/>
              <a:t>β</a:t>
            </a:r>
            <a:r>
              <a:rPr lang="en-US" dirty="0" smtClean="0"/>
              <a:t>)±cos(</a:t>
            </a:r>
            <a:r>
              <a:rPr lang="el-GR" dirty="0" smtClean="0"/>
              <a:t>α</a:t>
            </a:r>
            <a:r>
              <a:rPr lang="en-US" dirty="0" smtClean="0"/>
              <a:t>)sin(</a:t>
            </a:r>
            <a:r>
              <a:rPr lang="el-GR" dirty="0" smtClean="0"/>
              <a:t>β</a:t>
            </a:r>
            <a:r>
              <a:rPr lang="en-US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 simple model is sufficient to describe the early non-linear phase of an ELM crash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Linear growth rates taken from JOREK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Coupling </a:t>
            </a:r>
            <a:r>
              <a:rPr lang="en-US" dirty="0" smtClean="0"/>
              <a:t>coefficients via fitting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07504" y="6453336"/>
            <a:ext cx="37444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[I. Krebs, M. Hoelzl et al, </a:t>
            </a:r>
            <a:r>
              <a:rPr lang="en-US" sz="14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PoP</a:t>
            </a:r>
            <a:r>
              <a:rPr lang="en-US" sz="1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20, 082506 (2013)]</a:t>
            </a:r>
          </a:p>
        </p:txBody>
      </p:sp>
    </p:spTree>
    <p:extLst>
      <p:ext uri="{BB962C8B-B14F-4D97-AF65-F5344CB8AC3E}">
        <p14:creationId xmlns:p14="http://schemas.microsoft.com/office/powerpoint/2010/main" val="550864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JOREK equations</a:t>
            </a:r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79" y="1412875"/>
            <a:ext cx="8081842" cy="489585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mtClean="0"/>
              <a:t>Matthias Hoelzl et al | PET Workshop | Marseille | Sep 28</a:t>
            </a:r>
            <a:r>
              <a:rPr lang="en-GB" baseline="30000" smtClean="0"/>
              <a:t>th</a:t>
            </a:r>
            <a:r>
              <a:rPr lang="en-GB" smtClean="0"/>
              <a:t> 2017 |  Slide </a:t>
            </a:r>
            <a:fld id="{6A6D9FA1-99C7-4910-8E32-B85D378B0060}" type="slidenum">
              <a:rPr lang="en-GB" smtClean="0"/>
              <a:pPr algn="r"/>
              <a:t>56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15133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Peeling-Ballooning Modes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836712"/>
            <a:ext cx="3651560" cy="56166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Type-I ELMs are linked to ideal ballooning modes driven by large pressure gradients</a:t>
            </a:r>
            <a:r>
              <a:rPr lang="en-US" dirty="0"/>
              <a:t/>
            </a:r>
            <a:br>
              <a:rPr lang="en-US" dirty="0"/>
            </a:br>
            <a:r>
              <a:rPr lang="en-US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[P </a:t>
            </a:r>
            <a:r>
              <a:rPr lang="en-US" sz="1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Gohil</a:t>
            </a:r>
            <a:r>
              <a:rPr lang="en-US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et al, PRL 61, 1603 (</a:t>
            </a:r>
            <a:r>
              <a:rPr lang="en-US" sz="1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1988)]</a:t>
            </a:r>
            <a:br>
              <a:rPr lang="en-US" sz="1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US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[GTA Huysmans et al, 22</a:t>
            </a:r>
            <a:r>
              <a:rPr lang="en-US" sz="1400" b="1" baseline="30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nd</a:t>
            </a:r>
            <a:r>
              <a:rPr lang="en-US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EPS </a:t>
            </a:r>
            <a:r>
              <a:rPr lang="en-US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(1995)]</a:t>
            </a:r>
            <a:br>
              <a:rPr lang="en-US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US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[JW Connor, PPCF 40, 531 (1998)]</a:t>
            </a:r>
            <a:br>
              <a:rPr lang="en-US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US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[PB Snyder, NF 44, 320 (2004)]</a:t>
            </a:r>
            <a:r>
              <a:rPr lang="en-US" sz="12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en-US" sz="12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endParaRPr lang="en-US" sz="1200" b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0" indent="0">
              <a:buNone/>
            </a:pPr>
            <a:endParaRPr lang="en-US" sz="12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/>
              <a:t>Also current driven peeling modes play a role due to the large bootstrap current</a:t>
            </a:r>
            <a:br>
              <a:rPr lang="en-US" dirty="0" smtClean="0"/>
            </a:br>
            <a:endParaRPr lang="en-US" sz="280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dirty="0" smtClean="0"/>
              <a:t>Matthias Hoelzl | PET Workshop | Marseille | Sep 28</a:t>
            </a:r>
            <a:r>
              <a:rPr lang="en-GB" baseline="30000" dirty="0" smtClean="0"/>
              <a:t>th</a:t>
            </a:r>
            <a:r>
              <a:rPr lang="en-GB" dirty="0" smtClean="0"/>
              <a:t> 2017 |  Slide </a:t>
            </a:r>
            <a:fld id="{6A6D9FA1-99C7-4910-8E32-B85D378B0060}" type="slidenum">
              <a:rPr lang="en-GB" smtClean="0"/>
              <a:pPr algn="r"/>
              <a:t>6</a:t>
            </a:fld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064" y="1255781"/>
            <a:ext cx="5384936" cy="397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808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Before the ELM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688631"/>
          </a:xfrm>
        </p:spPr>
        <p:txBody>
          <a:bodyPr>
            <a:normAutofit/>
          </a:bodyPr>
          <a:lstStyle/>
          <a:p>
            <a:r>
              <a:rPr lang="en-US" dirty="0" smtClean="0"/>
              <a:t>Pedestal builds up</a:t>
            </a:r>
          </a:p>
          <a:p>
            <a:r>
              <a:rPr lang="en-US" dirty="0" smtClean="0"/>
              <a:t>Maximum pressure</a:t>
            </a:r>
            <a:br>
              <a:rPr lang="en-US" dirty="0" smtClean="0"/>
            </a:br>
            <a:r>
              <a:rPr lang="en-US" dirty="0" smtClean="0"/>
              <a:t>gradient often remains</a:t>
            </a:r>
            <a:br>
              <a:rPr lang="en-US" dirty="0" smtClean="0"/>
            </a:br>
            <a:r>
              <a:rPr lang="en-US" dirty="0" smtClean="0"/>
              <a:t>constant for several</a:t>
            </a:r>
            <a:br>
              <a:rPr lang="en-US" dirty="0" smtClean="0"/>
            </a:br>
            <a:r>
              <a:rPr lang="en-US" dirty="0" smtClean="0"/>
              <a:t>milliseconds before</a:t>
            </a:r>
            <a:br>
              <a:rPr lang="en-US" dirty="0" smtClean="0"/>
            </a:br>
            <a:r>
              <a:rPr lang="en-US" dirty="0" smtClean="0"/>
              <a:t>the ELM crash</a:t>
            </a:r>
            <a:br>
              <a:rPr lang="en-US" dirty="0" smtClean="0"/>
            </a:br>
            <a:r>
              <a:rPr lang="en-US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[R </a:t>
            </a:r>
            <a:r>
              <a:rPr lang="en-US" sz="1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Groebner</a:t>
            </a:r>
            <a:r>
              <a:rPr lang="en-US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et al, NF 49, 045013 (2009)]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US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[A </a:t>
            </a:r>
            <a:r>
              <a:rPr lang="en-US" sz="1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Burckhart</a:t>
            </a:r>
            <a:r>
              <a:rPr lang="en-US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et al, PPCF 52, 105010 (2010)]</a:t>
            </a:r>
            <a:endParaRPr lang="en-US" b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en-US" sz="1700" dirty="0" smtClean="0"/>
          </a:p>
          <a:p>
            <a:r>
              <a:rPr lang="en-US" dirty="0" smtClean="0"/>
              <a:t>EPED: Kinetic ballooning modes </a:t>
            </a:r>
            <a:r>
              <a:rPr lang="en-US" dirty="0"/>
              <a:t>clamp </a:t>
            </a:r>
            <a:r>
              <a:rPr lang="en-US" dirty="0" smtClean="0"/>
              <a:t>pressure gradient </a:t>
            </a:r>
            <a:r>
              <a:rPr lang="en-US" dirty="0"/>
              <a:t>while </a:t>
            </a:r>
            <a:r>
              <a:rPr lang="en-US" dirty="0" smtClean="0"/>
              <a:t>pedestal width keeps growing</a:t>
            </a:r>
            <a:br>
              <a:rPr lang="en-US" dirty="0" smtClean="0"/>
            </a:br>
            <a:r>
              <a:rPr lang="en-US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[PB </a:t>
            </a:r>
            <a:r>
              <a:rPr lang="en-US" sz="1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Snyder et al, </a:t>
            </a:r>
            <a:r>
              <a:rPr lang="en-US" sz="14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PoP</a:t>
            </a:r>
            <a:r>
              <a:rPr lang="en-US" sz="1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19, 056115 (2012)]</a:t>
            </a:r>
            <a:endParaRPr lang="en-US" sz="1400" b="1" dirty="0"/>
          </a:p>
          <a:p>
            <a:pPr marL="342900" lvl="1" indent="-342900"/>
            <a:endParaRPr lang="en-US" sz="1700" dirty="0"/>
          </a:p>
          <a:p>
            <a:pPr marL="342900" lvl="1" indent="-342900"/>
            <a:r>
              <a:rPr lang="en-US" sz="2400" dirty="0" smtClean="0"/>
              <a:t>Experimental </a:t>
            </a:r>
            <a:r>
              <a:rPr lang="en-US" sz="2400" dirty="0"/>
              <a:t>evidence </a:t>
            </a:r>
            <a:r>
              <a:rPr lang="en-US" sz="2400" dirty="0" smtClean="0"/>
              <a:t>for edge modes developing at the time of pressure gradient clamping</a:t>
            </a:r>
            <a:br>
              <a:rPr lang="en-US" sz="2400" dirty="0" smtClean="0"/>
            </a:br>
            <a:r>
              <a:rPr lang="en-US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[A Diallo et al, PRL 112, 115001 (2014)]</a:t>
            </a:r>
            <a:r>
              <a:rPr lang="en-US" sz="1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en-US" sz="1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US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[FM </a:t>
            </a:r>
            <a:r>
              <a:rPr lang="en-US" sz="14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Laggner</a:t>
            </a:r>
            <a:r>
              <a:rPr lang="en-US" sz="1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et al, PPCF 58, 065005 (2016</a:t>
            </a:r>
            <a:r>
              <a:rPr lang="en-US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)]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dirty="0" smtClean="0"/>
              <a:t>Matthias Hoelzl | PET Workshop | Marseille | Sep 28</a:t>
            </a:r>
            <a:r>
              <a:rPr lang="en-GB" baseline="30000" dirty="0" smtClean="0"/>
              <a:t>th</a:t>
            </a:r>
            <a:r>
              <a:rPr lang="en-GB" dirty="0" smtClean="0"/>
              <a:t> 2017 |  Slide </a:t>
            </a:r>
            <a:fld id="{6A6D9FA1-99C7-4910-8E32-B85D378B0060}" type="slidenum">
              <a:rPr lang="en-GB" smtClean="0"/>
              <a:pPr algn="r"/>
              <a:t>7</a:t>
            </a:fld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692696"/>
            <a:ext cx="4572000" cy="3046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779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ELMs?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dirty="0" smtClean="0"/>
              <a:t>Matthias Hoelzl | PET Workshop | Marseille | Sep 28</a:t>
            </a:r>
            <a:r>
              <a:rPr lang="en-GB" baseline="30000" dirty="0" smtClean="0"/>
              <a:t>th</a:t>
            </a:r>
            <a:r>
              <a:rPr lang="en-GB" dirty="0" smtClean="0"/>
              <a:t> 2017 |  Slide </a:t>
            </a:r>
            <a:fld id="{6A6D9FA1-99C7-4910-8E32-B85D378B0060}" type="slidenum">
              <a:rPr lang="en-GB" smtClean="0"/>
              <a:pPr algn="r"/>
              <a:t>8</a:t>
            </a:fld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723" y="1124744"/>
            <a:ext cx="5230806" cy="352839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168" y="764704"/>
            <a:ext cx="5734980" cy="6093296"/>
          </a:xfrm>
        </p:spPr>
        <p:txBody>
          <a:bodyPr>
            <a:normAutofit/>
          </a:bodyPr>
          <a:lstStyle/>
          <a:p>
            <a:r>
              <a:rPr lang="en-US" dirty="0" smtClean="0"/>
              <a:t>Losses increase at low </a:t>
            </a:r>
            <a:r>
              <a:rPr lang="en-US" dirty="0" err="1" smtClean="0"/>
              <a:t>collisionality</a:t>
            </a:r>
            <a:r>
              <a:rPr lang="en-US" dirty="0"/>
              <a:t/>
            </a:r>
            <a:br>
              <a:rPr lang="en-US" dirty="0"/>
            </a:br>
            <a:r>
              <a:rPr lang="en-US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[A </a:t>
            </a:r>
            <a:r>
              <a:rPr lang="en-US" sz="14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Loarte</a:t>
            </a:r>
            <a:r>
              <a:rPr lang="en-US" sz="1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et al, PPCF 45, 1549 (2003)]</a:t>
            </a:r>
          </a:p>
          <a:p>
            <a:r>
              <a:rPr lang="en-US" dirty="0" smtClean="0"/>
              <a:t>Fast timescale (several</a:t>
            </a:r>
            <a:br>
              <a:rPr lang="en-US" dirty="0" smtClean="0"/>
            </a:br>
            <a:r>
              <a:rPr lang="en-US" dirty="0" smtClean="0"/>
              <a:t>hundred microseconds</a:t>
            </a:r>
            <a:br>
              <a:rPr lang="en-US" dirty="0" smtClean="0"/>
            </a:br>
            <a:r>
              <a:rPr lang="en-US" dirty="0" smtClean="0"/>
              <a:t>to few milliseconds)</a:t>
            </a:r>
            <a:endParaRPr lang="en-US" dirty="0"/>
          </a:p>
          <a:p>
            <a:r>
              <a:rPr lang="en-US" dirty="0" smtClean="0"/>
              <a:t>Localized deposition</a:t>
            </a:r>
          </a:p>
          <a:p>
            <a:r>
              <a:rPr lang="en-US" dirty="0" smtClean="0"/>
              <a:t>Large peak heat fluxes</a:t>
            </a:r>
            <a:r>
              <a:rPr lang="en-US" dirty="0"/>
              <a:t/>
            </a:r>
            <a:br>
              <a:rPr lang="en-US" dirty="0"/>
            </a:br>
            <a:endParaRPr lang="en-US" b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en-US" dirty="0" smtClean="0"/>
              <a:t>Risk of reduced divertor</a:t>
            </a:r>
            <a:br>
              <a:rPr lang="en-US" dirty="0" smtClean="0"/>
            </a:br>
            <a:r>
              <a:rPr lang="en-US" dirty="0" smtClean="0"/>
              <a:t>life-time in ITER</a:t>
            </a:r>
          </a:p>
          <a:p>
            <a:r>
              <a:rPr lang="en-US" dirty="0" smtClean="0"/>
              <a:t>Frequent ELMs important</a:t>
            </a:r>
            <a:br>
              <a:rPr lang="en-US" dirty="0" smtClean="0"/>
            </a:br>
            <a:r>
              <a:rPr lang="en-US" dirty="0" smtClean="0"/>
              <a:t>for impurity exhaust</a:t>
            </a:r>
          </a:p>
          <a:p>
            <a:endParaRPr lang="en-US" dirty="0"/>
          </a:p>
          <a:p>
            <a:r>
              <a:rPr lang="en-US" dirty="0" smtClean="0"/>
              <a:t>Basic understanding</a:t>
            </a:r>
          </a:p>
          <a:p>
            <a:r>
              <a:rPr lang="en-US" dirty="0" smtClean="0"/>
              <a:t>Control mechanisms</a:t>
            </a:r>
          </a:p>
        </p:txBody>
      </p:sp>
    </p:spTree>
    <p:extLst>
      <p:ext uri="{BB962C8B-B14F-4D97-AF65-F5344CB8AC3E}">
        <p14:creationId xmlns:p14="http://schemas.microsoft.com/office/powerpoint/2010/main" val="4251318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Non-linear simulations of ELMs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mtClean="0"/>
              <a:t>Matthias Hoelzl | PET Workshop | Marseille | Sep 28</a:t>
            </a:r>
            <a:r>
              <a:rPr lang="en-GB" baseline="30000" smtClean="0"/>
              <a:t>th</a:t>
            </a:r>
            <a:r>
              <a:rPr lang="en-GB" smtClean="0"/>
              <a:t> 2017 |  Slide </a:t>
            </a:r>
            <a:fld id="{6A6D9FA1-99C7-4910-8E32-B85D378B0060}" type="slidenum">
              <a:rPr lang="en-GB" smtClean="0"/>
              <a:pPr algn="r"/>
              <a:t>9</a:t>
            </a:fld>
            <a:endParaRPr lang="en-GB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933" y="692696"/>
            <a:ext cx="4019106" cy="465313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04248" y="4437112"/>
            <a:ext cx="208823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 smtClean="0"/>
              <a:t>Current</a:t>
            </a:r>
            <a:br>
              <a:rPr lang="en-US" sz="1600" i="1" dirty="0" smtClean="0"/>
            </a:br>
            <a:r>
              <a:rPr lang="en-US" sz="1600" i="1" dirty="0" smtClean="0"/>
              <a:t>perturbation</a:t>
            </a:r>
            <a:br>
              <a:rPr lang="en-US" sz="1600" i="1" dirty="0" smtClean="0"/>
            </a:br>
            <a:r>
              <a:rPr lang="en-US" sz="1600" i="1" dirty="0" smtClean="0"/>
              <a:t>during a JOREK</a:t>
            </a:r>
            <a:br>
              <a:rPr lang="en-US" sz="1600" i="1" dirty="0" smtClean="0"/>
            </a:br>
            <a:r>
              <a:rPr lang="en-US" sz="1600" i="1" dirty="0" smtClean="0"/>
              <a:t>ELM simulation for ASDEX Upgrade</a:t>
            </a:r>
          </a:p>
          <a:p>
            <a:pPr algn="r"/>
            <a:r>
              <a:rPr lang="en-US" sz="1050" i="1" dirty="0" smtClean="0"/>
              <a:t>(0.73ms)</a:t>
            </a:r>
            <a:endParaRPr lang="en-US" sz="105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908720"/>
            <a:ext cx="6624736" cy="5760640"/>
          </a:xfrm>
        </p:spPr>
        <p:txBody>
          <a:bodyPr>
            <a:normAutofit/>
          </a:bodyPr>
          <a:lstStyle/>
          <a:p>
            <a:r>
              <a:rPr lang="en-US" dirty="0" smtClean="0"/>
              <a:t>Non-linear </a:t>
            </a:r>
            <a:r>
              <a:rPr lang="en-US" dirty="0"/>
              <a:t>MHD </a:t>
            </a:r>
            <a:r>
              <a:rPr lang="en-US" dirty="0" smtClean="0"/>
              <a:t>codes used for studying ELMs in </a:t>
            </a:r>
            <a:r>
              <a:rPr lang="en-US" dirty="0"/>
              <a:t>realistic X-point </a:t>
            </a:r>
            <a:r>
              <a:rPr lang="en-US" dirty="0" smtClean="0"/>
              <a:t>geometry: M3D</a:t>
            </a:r>
            <a:r>
              <a:rPr lang="en-US" dirty="0"/>
              <a:t>, BOUT++, JOREK, NIMROD</a:t>
            </a:r>
            <a:br>
              <a:rPr lang="en-US" dirty="0"/>
            </a:br>
            <a:r>
              <a:rPr lang="en-US" sz="1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[GTA </a:t>
            </a:r>
            <a:r>
              <a:rPr lang="en-US" sz="14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Huijsmans</a:t>
            </a:r>
            <a:r>
              <a:rPr lang="en-US" sz="1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et al, </a:t>
            </a:r>
            <a:r>
              <a:rPr lang="en-US" sz="14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PoP</a:t>
            </a:r>
            <a:r>
              <a:rPr lang="en-US" sz="1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22, 021805 (2015</a:t>
            </a:r>
            <a:r>
              <a:rPr lang="en-US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)]</a:t>
            </a:r>
          </a:p>
          <a:p>
            <a:endParaRPr lang="en-US" dirty="0" smtClean="0"/>
          </a:p>
          <a:p>
            <a:r>
              <a:rPr lang="en-US" dirty="0" smtClean="0"/>
              <a:t>Main challenges:</a:t>
            </a:r>
          </a:p>
          <a:p>
            <a:pPr lvl="1"/>
            <a:r>
              <a:rPr lang="en-US" dirty="0"/>
              <a:t>Spatial </a:t>
            </a:r>
            <a:r>
              <a:rPr lang="en-US" dirty="0" smtClean="0"/>
              <a:t>scales (Lundquist number)</a:t>
            </a:r>
            <a:endParaRPr lang="en-US" dirty="0"/>
          </a:p>
          <a:p>
            <a:pPr lvl="1"/>
            <a:r>
              <a:rPr lang="en-US" dirty="0" smtClean="0"/>
              <a:t>Different Timescales</a:t>
            </a:r>
            <a:endParaRPr lang="en-US" dirty="0"/>
          </a:p>
          <a:p>
            <a:pPr lvl="1"/>
            <a:r>
              <a:rPr lang="en-US" dirty="0" smtClean="0"/>
              <a:t>Large relative fluctuations</a:t>
            </a:r>
          </a:p>
          <a:p>
            <a:endParaRPr lang="en-US" dirty="0"/>
          </a:p>
          <a:p>
            <a:r>
              <a:rPr lang="en-US" dirty="0" smtClean="0"/>
              <a:t>A typical simulation</a:t>
            </a:r>
            <a:br>
              <a:rPr lang="en-US" dirty="0" smtClean="0"/>
            </a:br>
            <a:r>
              <a:rPr lang="en-US" dirty="0" smtClean="0"/>
              <a:t>requires ~500-5000</a:t>
            </a:r>
            <a:br>
              <a:rPr lang="en-US" dirty="0" smtClean="0"/>
            </a:br>
            <a:r>
              <a:rPr lang="en-US" dirty="0" smtClean="0"/>
              <a:t>compute node hours</a:t>
            </a:r>
          </a:p>
        </p:txBody>
      </p:sp>
    </p:spTree>
    <p:extLst>
      <p:ext uri="{BB962C8B-B14F-4D97-AF65-F5344CB8AC3E}">
        <p14:creationId xmlns:p14="http://schemas.microsoft.com/office/powerpoint/2010/main" val="2329569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2465</Words>
  <Application>Microsoft Office PowerPoint</Application>
  <PresentationFormat>On-screen Show (4:3)</PresentationFormat>
  <Paragraphs>516</Paragraphs>
  <Slides>56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7" baseType="lpstr">
      <vt:lpstr>Office Theme</vt:lpstr>
      <vt:lpstr>What non-linear simulations can teach us about ELM physics</vt:lpstr>
      <vt:lpstr>Outline</vt:lpstr>
      <vt:lpstr>PowerPoint Presentation</vt:lpstr>
      <vt:lpstr>H-Mode and ELMs</vt:lpstr>
      <vt:lpstr>Classification of ELMs</vt:lpstr>
      <vt:lpstr>Peeling-Ballooning Modes</vt:lpstr>
      <vt:lpstr>Before the ELM</vt:lpstr>
      <vt:lpstr>Why ELMs?</vt:lpstr>
      <vt:lpstr>Non-linear simulations of ELMs</vt:lpstr>
      <vt:lpstr>PowerPoint Presentation</vt:lpstr>
      <vt:lpstr>JOREK: Physics Models</vt:lpstr>
      <vt:lpstr>JOREK: Numerics</vt:lpstr>
      <vt:lpstr>JOREK: Projects</vt:lpstr>
      <vt:lpstr>JOREK: Applications</vt:lpstr>
      <vt:lpstr>PowerPoint Presentation</vt:lpstr>
      <vt:lpstr>Linear instability</vt:lpstr>
      <vt:lpstr>Non-linear mode coupling</vt:lpstr>
      <vt:lpstr>ELM crash in the simulation</vt:lpstr>
      <vt:lpstr>Kinetic perturbation: Filaments</vt:lpstr>
      <vt:lpstr>Magnetic perturbation: Ergodization</vt:lpstr>
      <vt:lpstr>Magnetic perturbation: Ergodization</vt:lpstr>
      <vt:lpstr>Cold front propagation</vt:lpstr>
      <vt:lpstr>Cold front propagation</vt:lpstr>
      <vt:lpstr>Divertor Heat Flux</vt:lpstr>
      <vt:lpstr>Peak energy fluence to the divertor</vt:lpstr>
      <vt:lpstr>Decay of the instability</vt:lpstr>
      <vt:lpstr>Tungsten exhaust</vt:lpstr>
      <vt:lpstr>PowerPoint Presentation</vt:lpstr>
      <vt:lpstr>PowerPoint Presentation</vt:lpstr>
      <vt:lpstr>Quiescent H-Mode</vt:lpstr>
      <vt:lpstr>Simulations for DIII-D</vt:lpstr>
      <vt:lpstr>PowerPoint Presentation</vt:lpstr>
      <vt:lpstr>ELM pacing in the experiment</vt:lpstr>
      <vt:lpstr>Basic mechanism</vt:lpstr>
      <vt:lpstr>Destabilization of an ELM</vt:lpstr>
      <vt:lpstr>PowerPoint Presentation</vt:lpstr>
      <vt:lpstr>Vertical kick ELM triggering</vt:lpstr>
      <vt:lpstr>Simulation of kick ELM triggering</vt:lpstr>
      <vt:lpstr>Simulation of kick ELM triggering</vt:lpstr>
      <vt:lpstr>PowerPoint Presentation</vt:lpstr>
      <vt:lpstr>Penetration of n=2 RMP fields</vt:lpstr>
      <vt:lpstr>ELM RMP interaction</vt:lpstr>
      <vt:lpstr>PowerPoint Presentation</vt:lpstr>
      <vt:lpstr>Conclusions / Outlook</vt:lpstr>
      <vt:lpstr>PowerPoint Presentation</vt:lpstr>
      <vt:lpstr>ASDEX Upgrade equilibrium</vt:lpstr>
      <vt:lpstr>Cold front penetration in experiment</vt:lpstr>
      <vt:lpstr>PowerPoint Presentation</vt:lpstr>
      <vt:lpstr>Kick ELM triggering</vt:lpstr>
      <vt:lpstr>Kick ELM triggering</vt:lpstr>
      <vt:lpstr>QH-Mode</vt:lpstr>
      <vt:lpstr>JOREK kinetic particle extension</vt:lpstr>
      <vt:lpstr>PowerPoint Presentation</vt:lpstr>
      <vt:lpstr>Neoclassical tearing mode seeding</vt:lpstr>
      <vt:lpstr>Non-linear mode coupling</vt:lpstr>
      <vt:lpstr>JOREK equations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Nieckchen Petra</dc:creator>
  <cp:lastModifiedBy>Matthias Hoelzl</cp:lastModifiedBy>
  <cp:revision>630</cp:revision>
  <cp:lastPrinted>2014-10-16T14:51:28Z</cp:lastPrinted>
  <dcterms:created xsi:type="dcterms:W3CDTF">2014-10-27T16:40:37Z</dcterms:created>
  <dcterms:modified xsi:type="dcterms:W3CDTF">2017-09-27T19:30:04Z</dcterms:modified>
</cp:coreProperties>
</file>